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371" r:id="rId2"/>
    <p:sldId id="824" r:id="rId3"/>
    <p:sldId id="867" r:id="rId4"/>
    <p:sldId id="1152" r:id="rId5"/>
    <p:sldId id="834" r:id="rId6"/>
    <p:sldId id="1079" r:id="rId7"/>
    <p:sldId id="1080" r:id="rId8"/>
    <p:sldId id="1150" r:id="rId9"/>
    <p:sldId id="892" r:id="rId10"/>
    <p:sldId id="893" r:id="rId11"/>
    <p:sldId id="894" r:id="rId12"/>
    <p:sldId id="987" r:id="rId13"/>
    <p:sldId id="984" r:id="rId14"/>
    <p:sldId id="864" r:id="rId15"/>
    <p:sldId id="932" r:id="rId16"/>
    <p:sldId id="1083" r:id="rId17"/>
    <p:sldId id="1012" r:id="rId18"/>
    <p:sldId id="1040" r:id="rId19"/>
    <p:sldId id="1041" r:id="rId20"/>
    <p:sldId id="1043" r:id="rId21"/>
    <p:sldId id="1015" r:id="rId22"/>
    <p:sldId id="1002" r:id="rId23"/>
    <p:sldId id="1063" r:id="rId24"/>
    <p:sldId id="1153" r:id="rId25"/>
    <p:sldId id="1044" r:id="rId26"/>
    <p:sldId id="1053" r:id="rId27"/>
    <p:sldId id="1055" r:id="rId28"/>
    <p:sldId id="1047" r:id="rId29"/>
    <p:sldId id="1048" r:id="rId30"/>
    <p:sldId id="1078" r:id="rId31"/>
    <p:sldId id="1056" r:id="rId32"/>
    <p:sldId id="1057" r:id="rId33"/>
    <p:sldId id="1060" r:id="rId34"/>
    <p:sldId id="1061" r:id="rId35"/>
    <p:sldId id="1049" r:id="rId36"/>
    <p:sldId id="1051" r:id="rId37"/>
    <p:sldId id="1154" r:id="rId38"/>
    <p:sldId id="1052" r:id="rId39"/>
    <p:sldId id="1082" r:id="rId40"/>
    <p:sldId id="1074" r:id="rId41"/>
    <p:sldId id="1030" r:id="rId42"/>
    <p:sldId id="1034" r:id="rId43"/>
    <p:sldId id="1064" r:id="rId44"/>
    <p:sldId id="1038" r:id="rId45"/>
    <p:sldId id="1065" r:id="rId46"/>
    <p:sldId id="1070" r:id="rId47"/>
    <p:sldId id="1035" r:id="rId48"/>
    <p:sldId id="1068" r:id="rId49"/>
    <p:sldId id="1033" r:id="rId50"/>
    <p:sldId id="1069" r:id="rId51"/>
    <p:sldId id="1077" r:id="rId52"/>
    <p:sldId id="1025" r:id="rId53"/>
    <p:sldId id="1084" r:id="rId54"/>
    <p:sldId id="1076" r:id="rId55"/>
    <p:sldId id="1085" r:id="rId56"/>
    <p:sldId id="1088" r:id="rId57"/>
    <p:sldId id="1089" r:id="rId58"/>
    <p:sldId id="1091" r:id="rId59"/>
    <p:sldId id="1075" r:id="rId60"/>
    <p:sldId id="1149" r:id="rId61"/>
    <p:sldId id="843" r:id="rId6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24"/>
            <p14:sldId id="867"/>
            <p14:sldId id="1152"/>
            <p14:sldId id="834"/>
            <p14:sldId id="1079"/>
            <p14:sldId id="1080"/>
            <p14:sldId id="1150"/>
            <p14:sldId id="892"/>
            <p14:sldId id="893"/>
            <p14:sldId id="894"/>
            <p14:sldId id="987"/>
            <p14:sldId id="984"/>
            <p14:sldId id="864"/>
            <p14:sldId id="932"/>
            <p14:sldId id="1083"/>
            <p14:sldId id="1012"/>
            <p14:sldId id="1040"/>
            <p14:sldId id="1041"/>
            <p14:sldId id="1043"/>
            <p14:sldId id="1015"/>
            <p14:sldId id="1002"/>
            <p14:sldId id="1063"/>
            <p14:sldId id="1153"/>
            <p14:sldId id="1044"/>
            <p14:sldId id="1053"/>
            <p14:sldId id="1055"/>
            <p14:sldId id="1047"/>
            <p14:sldId id="1048"/>
            <p14:sldId id="1078"/>
            <p14:sldId id="1056"/>
            <p14:sldId id="1057"/>
            <p14:sldId id="1060"/>
            <p14:sldId id="1061"/>
            <p14:sldId id="1049"/>
            <p14:sldId id="1051"/>
            <p14:sldId id="1154"/>
            <p14:sldId id="1052"/>
            <p14:sldId id="1082"/>
            <p14:sldId id="1074"/>
            <p14:sldId id="1030"/>
            <p14:sldId id="1034"/>
            <p14:sldId id="1064"/>
            <p14:sldId id="1038"/>
            <p14:sldId id="1065"/>
            <p14:sldId id="1070"/>
            <p14:sldId id="1035"/>
            <p14:sldId id="1068"/>
            <p14:sldId id="1033"/>
            <p14:sldId id="1069"/>
            <p14:sldId id="1077"/>
            <p14:sldId id="1025"/>
            <p14:sldId id="1084"/>
            <p14:sldId id="1076"/>
            <p14:sldId id="1085"/>
            <p14:sldId id="1088"/>
            <p14:sldId id="1089"/>
            <p14:sldId id="1091"/>
            <p14:sldId id="1075"/>
            <p14:sldId id="1149"/>
            <p14:sldId id="84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623" autoAdjust="0"/>
    <p:restoredTop sz="79609" autoAdjust="0"/>
  </p:normalViewPr>
  <p:slideViewPr>
    <p:cSldViewPr>
      <p:cViewPr varScale="1">
        <p:scale>
          <a:sx n="103" d="100"/>
          <a:sy n="103" d="100"/>
        </p:scale>
        <p:origin x="1452" y="114"/>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p:scale>
        <a:sx n="200" d="100"/>
        <a:sy n="200" d="100"/>
      </p:scale>
      <p:origin x="0" y="-117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3046099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dirty="0"/>
              </a:p>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SE" dirty="0"/>
              </a:p>
            </p:txBody>
          </p:sp>
        </mc:Choice>
        <mc:Fallback>
          <p:sp>
            <p:nvSpPr>
              <p:cNvPr id="3" name="Notes Placeholder 2"/>
              <p:cNvSpPr>
                <a:spLocks noGrp="1"/>
              </p:cNvSpPr>
              <p:nvPr>
                <p:ph type="body" idx="1"/>
              </p:nvPr>
            </p:nvSpPr>
            <p:spPr/>
            <p:txBody>
              <a:bodyPr/>
              <a:lstStyle/>
              <a:p>
                <a:r>
                  <a:rPr lang="en-US" i="0">
                    <a:latin typeface="Cambria Math" panose="02040503050406030204" pitchFamily="18" charset="0"/>
                  </a:rPr>
                  <a:t>𝑣_∗ (𝑠)=max┬𝑎  𝑞_∗ (𝑠,𝑎);𝑞_∗ (𝑠,𝑎)=∑_(𝑟,𝑠^′)▒〖𝑝(𝑟,𝑠′│𝑠,𝑎) 〗 [𝑟+𝛾𝑣_∗ (𝑠′)]</a:t>
                </a:r>
                <a:endParaRPr lang="en-US" dirty="0"/>
              </a:p>
              <a:p>
                <a:r>
                  <a:rPr lang="en-US" i="0">
                    <a:latin typeface="Cambria Math" panose="02040503050406030204" pitchFamily="18" charset="0"/>
                  </a:rPr>
                  <a:t>𝑞_∗ (</a:t>
                </a:r>
                <a:r>
                  <a:rPr lang="en-US" b="0" i="0">
                    <a:latin typeface="Cambria Math" panose="02040503050406030204" pitchFamily="18" charset="0"/>
                  </a:rPr>
                  <a:t>𝐶</a:t>
                </a:r>
                <a:r>
                  <a:rPr lang="en-US" i="0">
                    <a:latin typeface="Cambria Math" panose="02040503050406030204" pitchFamily="18" charset="0"/>
                  </a:rPr>
                  <a:t>,</a:t>
                </a:r>
                <a:r>
                  <a:rPr lang="en-US" b="0" i="0">
                    <a:latin typeface="Cambria Math" panose="02040503050406030204" pitchFamily="18" charset="0"/>
                  </a:rPr>
                  <a:t>𝑙)</a:t>
                </a:r>
                <a:r>
                  <a:rPr lang="en-US" i="0">
                    <a:latin typeface="Cambria Math" panose="02040503050406030204" pitchFamily="18" charset="0"/>
                  </a:rPr>
                  <a:t>=∑_(𝑟,𝑠^′)▒〖𝑝(𝑟,𝑠′│𝑠,𝑎) 〗 [𝑟+𝛾𝑣_∗ (𝑠′)]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SE" dirty="0"/>
              </a:p>
            </p:txBody>
          </p:sp>
        </mc:Choice>
        <mc:Fallback>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r>
                  <a:rPr lang="en-US" i="0">
                    <a:latin typeface="Cambria Math" panose="02040503050406030204" pitchFamily="18" charset="0"/>
                  </a:rPr>
                  <a:t>𝜋_∗ (s)=arg max┬𝑎</a:t>
                </a:r>
                <a:r>
                  <a:rPr lang="en-US" b="0" i="0">
                    <a:latin typeface="Cambria Math" panose="02040503050406030204" pitchFamily="18" charset="0"/>
                  </a:rPr>
                  <a:t>  </a:t>
                </a:r>
                <a:r>
                  <a:rPr lang="en-US" i="0">
                    <a:latin typeface="Cambria Math" panose="02040503050406030204" pitchFamily="18" charset="0"/>
                  </a:rPr>
                  <a:t>𝑞_∗ (𝑠,𝑎)</a:t>
                </a:r>
                <a:endParaRPr lang="en-US" dirty="0"/>
              </a:p>
              <a:p>
                <a:r>
                  <a:rPr lang="en-US" dirty="0">
                    <a:solidFill>
                      <a:srgbClr val="C00000"/>
                    </a:solidFill>
                  </a:rPr>
                  <a:t>Cannot</a:t>
                </a:r>
                <a:r>
                  <a:rPr lang="en-US" dirty="0"/>
                  <a:t> get optimal policy </a:t>
                </a:r>
                <a:r>
                  <a:rPr lang="en-US" i="0">
                    <a:latin typeface="Cambria Math" panose="02040503050406030204" pitchFamily="18" charset="0"/>
                  </a:rPr>
                  <a:t>𝜋_∗ (s)</a:t>
                </a:r>
                <a:r>
                  <a:rPr lang="en-US" dirty="0">
                    <a:solidFill>
                      <a:schemeClr val="tx1"/>
                    </a:solidFill>
                  </a:rPr>
                  <a:t> from </a:t>
                </a:r>
                <a:r>
                  <a:rPr lang="en-US" i="0">
                    <a:latin typeface="Cambria Math" panose="02040503050406030204" pitchFamily="18" charset="0"/>
                  </a:rPr>
                  <a:t>𝑣_∗ (</a:t>
                </a:r>
                <a:r>
                  <a:rPr lang="en-US" b="0" i="0">
                    <a:latin typeface="Cambria Math" panose="02040503050406030204" pitchFamily="18" charset="0"/>
                  </a:rPr>
                  <a:t>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back diagrams, BF denotes Branching Factor of backup diagram.</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4114102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Policy: State to action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4115329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and the numbers shown are rounded to two significant digits In this case, one sweep of PE is followed by one Policy Improvement, so it just happens by chance to get the optimal policy.</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oMath>
                  </m:oMathPara>
                </a14:m>
                <a:endParaRPr lang="en-US" dirty="0"/>
              </a:p>
              <a:p>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endParaRPr lang="en-SE" dirty="0"/>
              </a:p>
            </p:txBody>
          </p:sp>
        </mc:Choice>
        <mc:Fallback>
          <p:sp>
            <p:nvSpPr>
              <p:cNvPr id="3" name="Notes Placeholder 2"/>
              <p:cNvSpPr>
                <a:spLocks noGrp="1"/>
              </p:cNvSpPr>
              <p:nvPr>
                <p:ph type="body" idx="1"/>
              </p:nvPr>
            </p:nvSpPr>
            <p:spPr/>
            <p:txBody>
              <a:bodyPr/>
              <a:lstStyle/>
              <a:p>
                <a:r>
                  <a:rPr lang="en-US" i="0">
                    <a:latin typeface="Cambria Math" panose="02040503050406030204" pitchFamily="18" charset="0"/>
                  </a:rPr>
                  <a:t>max┬𝑎  𝑞_∗ (𝑠,𝑎)</a:t>
                </a:r>
                <a:r>
                  <a:rPr lang="en-US" b="0" i="0">
                    <a:latin typeface="Cambria Math" panose="02040503050406030204" pitchFamily="18" charset="0"/>
                  </a:rPr>
                  <a:t>=</a:t>
                </a:r>
                <a:endParaRPr lang="en-US" dirty="0"/>
              </a:p>
              <a:p>
                <a:r>
                  <a:rPr lang="en-US" i="0">
                    <a:latin typeface="Cambria Math" panose="02040503050406030204" pitchFamily="18" charset="0"/>
                  </a:rPr>
                  <a:t>∑_𝑎▒〖𝜋(𝑎│𝑠) 𝑞_𝜋 (𝑠,𝑎)〗</a:t>
                </a:r>
                <a:r>
                  <a:rPr lang="en-US" b="0" i="0">
                    <a:latin typeface="Cambria Math" panose="02040503050406030204" pitchFamily="18" charset="0"/>
                  </a:rPr>
                  <a:t>=</a:t>
                </a:r>
                <a:endParaRPr lang="en-US" dirty="0"/>
              </a:p>
              <a:p>
                <a:pPr lvl="1"/>
                <a:r>
                  <a:rPr lang="en-US" i="0">
                    <a:latin typeface="Cambria Math" panose="02040503050406030204" pitchFamily="18" charset="0"/>
                  </a:rPr>
                  <a:t>𝑣_∗ (𝑠)=max┬𝑎  𝑞_∗ (𝑠,𝑎);𝑞_∗ (𝑠,𝑎)=∑_(𝑟,𝑠^′)▒〖𝑝(𝑟,𝑠′│𝑠,𝑎) 〗 [𝑟+𝛾𝑣_∗ (𝑠′)]</a:t>
                </a:r>
                <a:endParaRPr lang="en-US" i="1" dirty="0">
                  <a:latin typeface="Cambria Math" panose="02040503050406030204" pitchFamily="18" charset="0"/>
                </a:endParaRPr>
              </a:p>
              <a:p>
                <a:r>
                  <a:rPr lang="en-US" dirty="0"/>
                  <a:t>For Deterministic Env: there is only one possible </a:t>
                </a:r>
                <a:r>
                  <a:rPr lang="en-US" i="0">
                    <a:latin typeface="Cambria Math" panose="02040503050406030204" pitchFamily="18" charset="0"/>
                  </a:rPr>
                  <a:t>(𝑟,𝑠^′)</a:t>
                </a:r>
                <a:r>
                  <a:rPr lang="en-US" dirty="0"/>
                  <a:t> for a given </a:t>
                </a:r>
                <a:r>
                  <a:rPr lang="en-US" i="0">
                    <a:latin typeface="Cambria Math" panose="02040503050406030204" pitchFamily="18" charset="0"/>
                  </a:rPr>
                  <a:t>(𝑠,𝑎)</a:t>
                </a:r>
                <a:r>
                  <a:rPr lang="en-US" dirty="0"/>
                  <a:t> (we use </a:t>
                </a:r>
                <a:r>
                  <a:rPr lang="en-US" i="0">
                    <a:latin typeface="Cambria Math" panose="02040503050406030204" pitchFamily="18" charset="0"/>
                  </a:rPr>
                  <a:t>𝑅_𝑠^𝑎</a:t>
                </a:r>
                <a:r>
                  <a:rPr lang="en-US" dirty="0"/>
                  <a:t> to emphasize that reward </a:t>
                </a:r>
                <a:r>
                  <a:rPr lang="en-US" i="0">
                    <a:latin typeface="Cambria Math" panose="02040503050406030204" pitchFamily="18" charset="0"/>
                  </a:rPr>
                  <a:t>𝑟</a:t>
                </a:r>
                <a:r>
                  <a:rPr lang="en-US" dirty="0"/>
                  <a:t> is specific to this </a:t>
                </a:r>
                <a:r>
                  <a:rPr lang="en-US" b="0" i="0">
                    <a:latin typeface="Cambria Math" panose="02040503050406030204" pitchFamily="18" charset="0"/>
                  </a:rPr>
                  <a:t>(𝑠,𝑎)</a:t>
                </a:r>
                <a:r>
                  <a:rPr lang="en-US" dirty="0"/>
                  <a:t>):</a:t>
                </a:r>
              </a:p>
              <a:p>
                <a:pPr lvl="1"/>
                <a:r>
                  <a:rPr lang="en-US" i="0">
                    <a:latin typeface="Cambria Math" panose="02040503050406030204" pitchFamily="18" charset="0"/>
                  </a:rPr>
                  <a:t>𝑞_𝜋 (𝑠,𝑎)=</a:t>
                </a:r>
                <a:r>
                  <a:rPr lang="en-US" b="0" i="0">
                    <a:latin typeface="Cambria Math" panose="02040503050406030204" pitchFamily="18" charset="0"/>
                  </a:rPr>
                  <a:t>𝑅_𝑠^𝑎</a:t>
                </a:r>
                <a:r>
                  <a:rPr lang="en-US" i="0">
                    <a:latin typeface="Cambria Math" panose="02040503050406030204" pitchFamily="18" charset="0"/>
                  </a:rPr>
                  <a:t>+𝛾𝑣_𝜋 (𝑠^′ )</a:t>
                </a:r>
                <a:endParaRPr lang="en-US" dirty="0"/>
              </a:p>
              <a:p>
                <a:pPr lvl="1"/>
                <a:r>
                  <a:rPr lang="en-US" i="0">
                    <a:latin typeface="Cambria Math" panose="02040503050406030204" pitchFamily="18" charset="0"/>
                  </a:rPr>
                  <a:t>𝑞_</a:t>
                </a:r>
                <a:r>
                  <a:rPr lang="en-US" b="0" i="0">
                    <a:latin typeface="Cambria Math" panose="02040503050406030204" pitchFamily="18" charset="0"/>
                  </a:rPr>
                  <a:t>∗ </a:t>
                </a:r>
                <a:r>
                  <a:rPr lang="en-US" i="0">
                    <a:latin typeface="Cambria Math" panose="02040503050406030204" pitchFamily="18" charset="0"/>
                  </a:rPr>
                  <a:t>(𝑠,𝑎)=𝑅_𝑠^𝑎+𝛾𝑣_</a:t>
                </a:r>
                <a:r>
                  <a:rPr lang="en-US" b="0" i="0">
                    <a:latin typeface="Cambria Math" panose="02040503050406030204" pitchFamily="18" charset="0"/>
                  </a:rPr>
                  <a:t>∗ </a:t>
                </a:r>
                <a:r>
                  <a:rPr lang="en-US" i="0">
                    <a:latin typeface="Cambria Math" panose="02040503050406030204" pitchFamily="18" charset="0"/>
                  </a:rPr>
                  <a:t>(𝑠^′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837265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r>
                  <a:rPr lang="en-US" dirty="0"/>
                  <a:t> 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r>
                  <a:rPr lang="en-US" dirty="0"/>
                  <a:t>Q-Learning/DQN, Policy Gradient, Imitation Learning…  </a:t>
                </a:r>
                <a14:m>
                  <m:oMath xmlns:m="http://schemas.openxmlformats.org/officeDocument/2006/math">
                    <m:r>
                      <a:rPr lang="en-US" i="1" smtClean="0">
                        <a:latin typeface="Cambria Math" panose="02040503050406030204" pitchFamily="18" charset="0"/>
                      </a:rPr>
                      <m:t>𝜃</m:t>
                    </m:r>
                  </m:oMath>
                </a14:m>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r>
                  <a:rPr lang="en-US" i="0">
                    <a:latin typeface="Cambria Math" panose="02040503050406030204" pitchFamily="18" charset="0"/>
                  </a:rPr>
                  <a:t>𝑝(𝑟,𝑠′│𝑠,𝑎)</a:t>
                </a:r>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r>
                  <a:rPr lang="en-US" b="0" i="0">
                    <a:latin typeface="Cambria Math" panose="02040503050406030204" pitchFamily="18" charset="0"/>
                  </a:rPr>
                  <a:t>[𝑠_(𝑡</a:t>
                </a:r>
                <a:r>
                  <a:rPr lang="en-US" i="0">
                    <a:latin typeface="Cambria Math" panose="02040503050406030204" pitchFamily="18" charset="0"/>
                  </a:rPr>
                  <a:t>+1</a:t>
                </a:r>
                <a:r>
                  <a:rPr lang="en-US" b="0" i="0">
                    <a:latin typeface="Cambria Math" panose="02040503050406030204" pitchFamily="18" charset="0"/>
                  </a:rPr>
                  <a:t>),𝑟_𝑡 ]∼𝑃(⋅|𝑠_𝑡,𝑎_𝑡;𝜃)</a:t>
                </a:r>
                <a:r>
                  <a:rPr lang="en-US" dirty="0"/>
                  <a:t> </a:t>
                </a:r>
                <a:r>
                  <a:rPr lang="en-US" b="0" i="0">
                    <a:latin typeface="Cambria Math" panose="02040503050406030204" pitchFamily="18" charset="0"/>
                  </a:rPr>
                  <a:t>𝑎_𝑡=𝜋(𝑠_𝑡,</a:t>
                </a:r>
                <a:r>
                  <a:rPr lang="en-US" i="0">
                    <a:latin typeface="Cambria Math" panose="02040503050406030204" pitchFamily="18" charset="0"/>
                  </a:rPr>
                  <a:t>𝜃</a:t>
                </a:r>
                <a:r>
                  <a:rPr lang="en-US" b="0" i="0">
                    <a:latin typeface="Cambria Math" panose="02040503050406030204" pitchFamily="18" charset="0"/>
                  </a:rPr>
                  <a:t>)</a:t>
                </a:r>
                <a:r>
                  <a:rPr lang="en-US" dirty="0"/>
                  <a:t> Estimate value </a:t>
                </a:r>
                <a:r>
                  <a:rPr lang="en-US" b="0" i="0">
                    <a:latin typeface="Cambria Math" panose="02040503050406030204" pitchFamily="18" charset="0"/>
                  </a:rPr>
                  <a:t>𝐽(𝜃)</a:t>
                </a:r>
                <a:r>
                  <a:rPr lang="en-US" dirty="0"/>
                  <a:t> and optimize it, without knowledge of model </a:t>
                </a:r>
                <a:r>
                  <a:rPr lang="en-US" i="0">
                    <a:latin typeface="Cambria Math" panose="02040503050406030204" pitchFamily="18" charset="0"/>
                  </a:rPr>
                  <a:t>𝑃</a:t>
                </a:r>
                <a:r>
                  <a:rPr lang="en-US" dirty="0"/>
                  <a:t>Q-Learning/DQN, Policy Gradient, Imitation Learning…  </a:t>
                </a:r>
                <a:r>
                  <a:rPr lang="en-US" i="0">
                    <a:latin typeface="Cambria Math" panose="02040503050406030204" pitchFamily="18" charset="0"/>
                  </a:rPr>
                  <a:t>𝜃</a:t>
                </a:r>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5</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12</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14</a:t>
            </a:fld>
            <a:endParaRPr lang="en-US"/>
          </a:p>
        </p:txBody>
      </p:sp>
    </p:spTree>
    <p:extLst>
      <p:ext uri="{BB962C8B-B14F-4D97-AF65-F5344CB8AC3E}">
        <p14:creationId xmlns:p14="http://schemas.microsoft.com/office/powerpoint/2010/main" val="351316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10.png"/></Relationships>
</file>

<file path=ppt/slides/_rels/slide13.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3.xml"/><Relationship Id="rId7" Type="http://schemas.openxmlformats.org/officeDocument/2006/relationships/image" Target="../media/image3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10.png"/><Relationship Id="rId11" Type="http://schemas.openxmlformats.org/officeDocument/2006/relationships/image" Target="../media/image36.png"/><Relationship Id="rId5" Type="http://schemas.openxmlformats.org/officeDocument/2006/relationships/notesSlide" Target="../notesSlides/notesSlide9.xml"/><Relationship Id="rId10" Type="http://schemas.openxmlformats.org/officeDocument/2006/relationships/image" Target="../media/image35.png"/><Relationship Id="rId4" Type="http://schemas.openxmlformats.org/officeDocument/2006/relationships/slideLayout" Target="../slideLayouts/slideLayout2.xml"/><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20.png"/><Relationship Id="rId18" Type="http://schemas.openxmlformats.org/officeDocument/2006/relationships/image" Target="../media/image46.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310.png"/><Relationship Id="rId17" Type="http://schemas.openxmlformats.org/officeDocument/2006/relationships/image" Target="../media/image45.png"/><Relationship Id="rId2" Type="http://schemas.openxmlformats.org/officeDocument/2006/relationships/notesSlide" Target="../notesSlides/notesSlide10.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00.png"/><Relationship Id="rId5" Type="http://schemas.openxmlformats.org/officeDocument/2006/relationships/image" Target="../media/image39.png"/><Relationship Id="rId15" Type="http://schemas.openxmlformats.org/officeDocument/2006/relationships/image" Target="../media/image340.png"/><Relationship Id="rId10" Type="http://schemas.openxmlformats.org/officeDocument/2006/relationships/image" Target="../media/image290.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330.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53.emf"/><Relationship Id="rId18" Type="http://schemas.openxmlformats.org/officeDocument/2006/relationships/image" Target="../media/image58.emf"/><Relationship Id="rId3" Type="http://schemas.openxmlformats.org/officeDocument/2006/relationships/image" Target="../media/image200.png"/><Relationship Id="rId21" Type="http://schemas.openxmlformats.org/officeDocument/2006/relationships/image" Target="../media/image61.emf"/><Relationship Id="rId7" Type="http://schemas.openxmlformats.org/officeDocument/2006/relationships/image" Target="../media/image250.png"/><Relationship Id="rId12" Type="http://schemas.openxmlformats.org/officeDocument/2006/relationships/image" Target="../media/image52.emf"/><Relationship Id="rId17" Type="http://schemas.openxmlformats.org/officeDocument/2006/relationships/image" Target="../media/image57.emf"/><Relationship Id="rId2" Type="http://schemas.openxmlformats.org/officeDocument/2006/relationships/notesSlide" Target="../notesSlides/notesSlide15.xml"/><Relationship Id="rId16" Type="http://schemas.openxmlformats.org/officeDocument/2006/relationships/image" Target="../media/image56.emf"/><Relationship Id="rId20" Type="http://schemas.openxmlformats.org/officeDocument/2006/relationships/image" Target="../media/image60.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51.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55.emf"/><Relationship Id="rId23" Type="http://schemas.openxmlformats.org/officeDocument/2006/relationships/image" Target="../media/image51.png"/><Relationship Id="rId10" Type="http://schemas.openxmlformats.org/officeDocument/2006/relationships/image" Target="../media/image50.emf"/><Relationship Id="rId19" Type="http://schemas.openxmlformats.org/officeDocument/2006/relationships/image" Target="../media/image59.emf"/><Relationship Id="rId4" Type="http://schemas.openxmlformats.org/officeDocument/2006/relationships/image" Target="../media/image210.png"/><Relationship Id="rId9" Type="http://schemas.openxmlformats.org/officeDocument/2006/relationships/image" Target="../media/image49.emf"/><Relationship Id="rId14" Type="http://schemas.openxmlformats.org/officeDocument/2006/relationships/image" Target="../media/image54.emf"/><Relationship Id="rId22" Type="http://schemas.openxmlformats.org/officeDocument/2006/relationships/image" Target="../media/image62.emf"/></Relationships>
</file>

<file path=ppt/slides/_rels/slide2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440.png"/><Relationship Id="rId7"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01.png"/><Relationship Id="rId4" Type="http://schemas.openxmlformats.org/officeDocument/2006/relationships/image" Target="../media/image791.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2.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50.png"/><Relationship Id="rId5" Type="http://schemas.openxmlformats.org/officeDocument/2006/relationships/image" Target="../media/image940.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811.png"/><Relationship Id="rId7" Type="http://schemas.openxmlformats.org/officeDocument/2006/relationships/image" Target="../media/image8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790.png"/><Relationship Id="rId4" Type="http://schemas.openxmlformats.org/officeDocument/2006/relationships/image" Target="../media/image760.png"/></Relationships>
</file>

<file path=ppt/slides/_rels/slide45.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871.png"/><Relationship Id="rId7" Type="http://schemas.openxmlformats.org/officeDocument/2006/relationships/image" Target="../media/image8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790.png"/><Relationship Id="rId4" Type="http://schemas.openxmlformats.org/officeDocument/2006/relationships/image" Target="../media/image760.png"/></Relationships>
</file>

<file path=ppt/slides/_rels/slide48.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900.png"/><Relationship Id="rId7" Type="http://schemas.openxmlformats.org/officeDocument/2006/relationships/image" Target="../media/image8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79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790.png"/><Relationship Id="rId4"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920.png"/><Relationship Id="rId7" Type="http://schemas.openxmlformats.org/officeDocument/2006/relationships/image" Target="../media/image8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790.png"/><Relationship Id="rId4" Type="http://schemas.openxmlformats.org/officeDocument/2006/relationships/image" Target="../media/image760.png"/></Relationships>
</file>

<file path=ppt/slides/_rels/slide53.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70.png"/><Relationship Id="rId5" Type="http://schemas.openxmlformats.org/officeDocument/2006/relationships/image" Target="../media/image960.png"/><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011.png"/><Relationship Id="rId4" Type="http://schemas.openxmlformats.org/officeDocument/2006/relationships/image" Target="../media/image1001.png"/></Relationships>
</file>

<file path=ppt/slides/_rels/slide5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10.png"/><Relationship Id="rId4" Type="http://schemas.openxmlformats.org/officeDocument/2006/relationships/image" Target="../media/image1000.png"/></Relationships>
</file>

<file path=ppt/slides/_rels/slide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10.png"/><Relationship Id="rId4" Type="http://schemas.openxmlformats.org/officeDocument/2006/relationships/image" Target="../media/image1000.png"/></Relationships>
</file>

<file path=ppt/slides/_rels/slide5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2.emf"/></Relationships>
</file>

<file path=ppt/slides/_rels/slide61.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a:t>
            </a:r>
            <a:r>
              <a:rPr lang="en-US" altLang="zh-CN"/>
              <a:t>Gu 2021</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77500" lnSpcReduction="20000"/>
              </a:bodyPr>
              <a:lstStyle/>
              <a:p>
                <a:r>
                  <a:rPr lang="en-US" dirty="0"/>
                  <a:t>Problem: What if the game lasts forever? Do we get infinite rewards? No. Possible solutions:</a:t>
                </a:r>
              </a:p>
              <a:p>
                <a:r>
                  <a:rPr lang="en-US" dirty="0"/>
                  <a:t>Finite horizon: (limit search tree depth)</a:t>
                </a:r>
              </a:p>
              <a:p>
                <a:pPr lvl="1"/>
                <a:r>
                  <a:rPr lang="en-US" dirty="0"/>
                  <a:t>Terminate episodes after a fixed T timesteps (e.g. life)</a:t>
                </a:r>
              </a:p>
              <a:p>
                <a:pPr lvl="1"/>
                <a:r>
                  <a:rPr lang="en-US" dirty="0"/>
                  <a:t>Gives nonstationary policies (</a:t>
                </a:r>
                <a14:m>
                  <m:oMath xmlns:m="http://schemas.openxmlformats.org/officeDocument/2006/math">
                    <m:r>
                      <a:rPr lang="en-US" b="0" i="1" smtClean="0">
                        <a:latin typeface="Cambria Math" panose="02040503050406030204" pitchFamily="18" charset="0"/>
                      </a:rPr>
                      <m:t>𝜋</m:t>
                    </m:r>
                  </m:oMath>
                </a14:m>
                <a:r>
                  <a:rPr lang="en-US" dirty="0"/>
                  <a:t> depends on time left)</a:t>
                </a:r>
              </a:p>
              <a:p>
                <a:pPr lvl="2"/>
                <a:r>
                  <a:rPr lang="en-US" dirty="0"/>
                  <a:t>If you know you are going to die next month, you are likely to take very different actions today than if you will die 50 years later.</a:t>
                </a:r>
              </a:p>
              <a:p>
                <a:r>
                  <a:rPr lang="en-US" dirty="0"/>
                  <a:t>Discounting: use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a14:m>
                <a:endParaRPr lang="en-US" dirty="0"/>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means smaller “horizon” – shorter term focus</a:t>
                </a:r>
              </a:p>
              <a:p>
                <a:r>
                  <a:rPr lang="en-US" dirty="0"/>
                  <a:t>Absorbing state: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2"/>
                <a:stretch>
                  <a:fillRect l="-1037" t="-250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990600"/>
                <a:ext cx="4323406" cy="5592762"/>
              </a:xfrm>
            </p:spPr>
            <p:txBody>
              <a:bodyPr/>
              <a:lstStyle/>
              <a:p>
                <a:r>
                  <a:rPr lang="en-US" sz="2400" dirty="0">
                    <a:ea typeface="ＭＳ Ｐゴシック" pitchFamily="34" charset="-128"/>
                  </a:rPr>
                  <a:t>How to discount?</a:t>
                </a:r>
              </a:p>
              <a:p>
                <a:pPr lvl="1"/>
                <a:r>
                  <a:rPr lang="en-US" sz="1800" dirty="0">
                    <a:ea typeface="ＭＳ Ｐゴシック" pitchFamily="34" charset="-128"/>
                  </a:rPr>
                  <a:t>Each time we descend a level, we multiply in the discount once</a:t>
                </a:r>
              </a:p>
              <a:p>
                <a:pPr lvl="1"/>
                <a:endParaRPr lang="en-US" sz="18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1800" dirty="0">
                    <a:ea typeface="ＭＳ Ｐゴシック" pitchFamily="34" charset="-128"/>
                    <a:sym typeface="Symbol" pitchFamily="18" charset="2"/>
                  </a:rPr>
                  <a:t>Think of it as a </a:t>
                </a:r>
                <a14:m>
                  <m:oMath xmlns:m="http://schemas.openxmlformats.org/officeDocument/2006/math">
                    <m:r>
                      <a:rPr lang="en-US" sz="1800" b="0" i="0" dirty="0" smtClean="0">
                        <a:latin typeface="Cambria Math" panose="02040503050406030204" pitchFamily="18" charset="0"/>
                        <a:ea typeface="ＭＳ Ｐゴシック" pitchFamily="34" charset="-128"/>
                        <a:sym typeface="Symbol" pitchFamily="18" charset="2"/>
                      </a:rPr>
                      <m:t>1−</m:t>
                    </m:r>
                    <m:r>
                      <a:rPr lang="en-US" sz="1800" i="1" dirty="0" smtClean="0">
                        <a:latin typeface="Cambria Math" panose="02040503050406030204" pitchFamily="18" charset="0"/>
                        <a:ea typeface="ＭＳ Ｐゴシック" pitchFamily="34" charset="-128"/>
                        <a:sym typeface="Symbol" pitchFamily="18" charset="2"/>
                      </a:rPr>
                      <m:t>𝛾</m:t>
                    </m:r>
                  </m:oMath>
                </a14:m>
                <a:r>
                  <a:rPr lang="en-US" sz="1800" dirty="0">
                    <a:ea typeface="ＭＳ Ｐゴシック" pitchFamily="34" charset="-128"/>
                    <a:sym typeface="Symbol" pitchFamily="18" charset="2"/>
                  </a:rPr>
                  <a:t> chance of ending the process at every step</a:t>
                </a:r>
              </a:p>
              <a:p>
                <a:pPr lvl="1"/>
                <a:r>
                  <a:rPr lang="en-US" sz="1800" dirty="0">
                    <a:ea typeface="ＭＳ Ｐゴシック" pitchFamily="34" charset="-128"/>
                    <a:sym typeface="Symbol" pitchFamily="18" charset="2"/>
                  </a:rPr>
                  <a:t>Also helps our algorithms converge</a:t>
                </a:r>
              </a:p>
              <a:p>
                <a:pPr lvl="1"/>
                <a:endParaRPr lang="en-US" sz="18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a:t>
                </a:r>
                <a14:m>
                  <m:oMath xmlns:m="http://schemas.openxmlformats.org/officeDocument/2006/math">
                    <m:r>
                      <a:rPr lang="en-US" sz="2400" b="0" i="1" smtClean="0">
                        <a:latin typeface="Cambria Math" panose="02040503050406030204" pitchFamily="18" charset="0"/>
                        <a:ea typeface="ＭＳ Ｐゴシック" pitchFamily="34" charset="-128"/>
                        <a:sym typeface="Symbol" pitchFamily="18" charset="2"/>
                      </a:rPr>
                      <m:t>𝛾</m:t>
                    </m:r>
                    <m:r>
                      <a:rPr lang="en-US" sz="2400" b="0" i="1" smtClean="0">
                        <a:latin typeface="Cambria Math" panose="02040503050406030204" pitchFamily="18" charset="0"/>
                        <a:ea typeface="ＭＳ Ｐゴシック" pitchFamily="34" charset="-128"/>
                        <a:sym typeface="Symbol" pitchFamily="18" charset="2"/>
                      </a:rPr>
                      <m:t>=0.5</m:t>
                    </m:r>
                  </m:oMath>
                </a14:m>
                <a:endParaRPr lang="en-US" sz="2400" dirty="0">
                  <a:ea typeface="ＭＳ Ｐゴシック" pitchFamily="34" charset="-128"/>
                  <a:sym typeface="Symbol" pitchFamily="18" charset="2"/>
                </a:endParaRPr>
              </a:p>
              <a:p>
                <a:pPr lvl="1"/>
                <a14:m>
                  <m:oMath xmlns:m="http://schemas.openxmlformats.org/officeDocument/2006/math">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([1,2,3]) = 1∗1 + 0.5∗2 + 0.25∗3 &lt; </m:t>
                    </m:r>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([3,2,1])</m:t>
                    </m:r>
                  </m:oMath>
                </a14:m>
                <a:endParaRPr lang="en-US" sz="18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990600"/>
                <a:ext cx="4323406" cy="5592762"/>
              </a:xfrm>
              <a:blipFill>
                <a:blip r:embed="rId6"/>
                <a:stretch>
                  <a:fillRect l="-1834" t="-763"/>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West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r>
                      <a:rPr lang="en-US" sz="1800" b="0" i="1" dirty="0" smtClean="0">
                        <a:latin typeface="Cambria Math" panose="02040503050406030204" pitchFamily="18" charset="0"/>
                      </a:rPr>
                      <m:t>≈.32</m:t>
                    </m:r>
                  </m:oMath>
                </a14:m>
                <a:endParaRPr lang="en-US" sz="1800" dirty="0">
                  <a:latin typeface="Calibri"/>
                  <a:cs typeface="Calibri"/>
                </a:endParaRPr>
              </a:p>
              <a:p>
                <a:pPr lvl="1"/>
                <a:endParaRPr lang="en-US" sz="17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1039774" y="5448300"/>
            <a:ext cx="5076983" cy="876300"/>
            <a:chOff x="163621" y="3667125"/>
            <a:chExt cx="5076983"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BEDCF1CC-1649-43C7-80B8-FE4F7111C813}"/>
                    </a:ext>
                  </a:extLst>
                </p:cNvPr>
                <p:cNvSpPr/>
                <p:nvPr/>
              </p:nvSpPr>
              <p:spPr>
                <a:xfrm>
                  <a:off x="3129088"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9088" y="3731823"/>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2" name="Rectangle 31">
                  <a:extLst>
                    <a:ext uri="{FF2B5EF4-FFF2-40B4-BE49-F238E27FC236}">
                      <a16:creationId xmlns:a16="http://schemas.microsoft.com/office/drawing/2014/main" id="{92F33D80-9C44-455F-8960-B1C9D55D8B3C}"/>
                    </a:ext>
                  </a:extLst>
                </p:cNvPr>
                <p:cNvSpPr/>
                <p:nvPr/>
              </p:nvSpPr>
              <p:spPr>
                <a:xfrm>
                  <a:off x="3599965"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9965" y="3731823"/>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07AEFA35-56F7-44E8-9F94-CC0C9C68D14A}"/>
                    </a:ext>
                  </a:extLst>
                </p:cNvPr>
                <p:cNvSpPr/>
                <p:nvPr/>
              </p:nvSpPr>
              <p:spPr>
                <a:xfrm>
                  <a:off x="16362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p:sp>
              <p:nvSpPr>
                <p:cNvPr id="24" name="Rectangle 23">
                  <a:extLst>
                    <a:ext uri="{FF2B5EF4-FFF2-40B4-BE49-F238E27FC236}">
                      <a16:creationId xmlns:a16="http://schemas.microsoft.com/office/drawing/2014/main" id="{07AEFA35-56F7-44E8-9F94-CC0C9C68D14A}"/>
                    </a:ext>
                  </a:extLst>
                </p:cNvPr>
                <p:cNvSpPr>
                  <a:spLocks noRot="1" noChangeAspect="1" noMove="1" noResize="1" noEditPoints="1" noAdjustHandles="1" noChangeArrowheads="1" noChangeShapeType="1" noTextEdit="1"/>
                </p:cNvSpPr>
                <p:nvPr/>
              </p:nvSpPr>
              <p:spPr>
                <a:xfrm>
                  <a:off x="163621" y="3705225"/>
                  <a:ext cx="585417" cy="523220"/>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485CCF19-C689-42C4-9EB5-DB35110C660D}"/>
                    </a:ext>
                  </a:extLst>
                </p:cNvPr>
                <p:cNvSpPr/>
                <p:nvPr/>
              </p:nvSpPr>
              <p:spPr>
                <a:xfrm>
                  <a:off x="626753"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p:sp>
              <p:nvSpPr>
                <p:cNvPr id="25" name="Rectangle 24">
                  <a:extLst>
                    <a:ext uri="{FF2B5EF4-FFF2-40B4-BE49-F238E27FC236}">
                      <a16:creationId xmlns:a16="http://schemas.microsoft.com/office/drawing/2014/main" id="{485CCF19-C689-42C4-9EB5-DB35110C660D}"/>
                    </a:ext>
                  </a:extLst>
                </p:cNvPr>
                <p:cNvSpPr>
                  <a:spLocks noRot="1" noChangeAspect="1" noMove="1" noResize="1" noEditPoints="1" noAdjustHandles="1" noChangeArrowheads="1" noChangeShapeType="1" noTextEdit="1"/>
                </p:cNvSpPr>
                <p:nvPr/>
              </p:nvSpPr>
              <p:spPr>
                <a:xfrm>
                  <a:off x="626753" y="370522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9D6E09FF-D7D6-4068-AC41-FE3D8C600590}"/>
                    </a:ext>
                  </a:extLst>
                </p:cNvPr>
                <p:cNvSpPr/>
                <p:nvPr/>
              </p:nvSpPr>
              <p:spPr>
                <a:xfrm>
                  <a:off x="110150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p:sp>
              <p:nvSpPr>
                <p:cNvPr id="26" name="Rectangle 25">
                  <a:extLst>
                    <a:ext uri="{FF2B5EF4-FFF2-40B4-BE49-F238E27FC236}">
                      <a16:creationId xmlns:a16="http://schemas.microsoft.com/office/drawing/2014/main" id="{9D6E09FF-D7D6-4068-AC41-FE3D8C600590}"/>
                    </a:ext>
                  </a:extLst>
                </p:cNvPr>
                <p:cNvSpPr>
                  <a:spLocks noRot="1" noChangeAspect="1" noMove="1" noResize="1" noEditPoints="1" noAdjustHandles="1" noChangeArrowheads="1" noChangeShapeType="1" noTextEdit="1"/>
                </p:cNvSpPr>
                <p:nvPr/>
              </p:nvSpPr>
              <p:spPr>
                <a:xfrm>
                  <a:off x="1101501" y="3705225"/>
                  <a:ext cx="585417" cy="523220"/>
                </a:xfrm>
                <a:prstGeom prst="rect">
                  <a:avLst/>
                </a:prstGeom>
                <a:blipFill>
                  <a:blip r:embed="rId9"/>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3"/>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4"/>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5"/>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56" name="Rectangle 55">
                <a:extLst>
                  <a:ext uri="{FF2B5EF4-FFF2-40B4-BE49-F238E27FC236}">
                    <a16:creationId xmlns:a16="http://schemas.microsoft.com/office/drawing/2014/main" id="{3A3EF449-2246-4A33-9E4E-4599276BE1F7}"/>
                  </a:ext>
                </a:extLst>
              </p:cNvPr>
              <p:cNvSpPr/>
              <p:nvPr/>
            </p:nvSpPr>
            <p:spPr>
              <a:xfrm>
                <a:off x="7850017" y="5422461"/>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0017" y="5422461"/>
                <a:ext cx="585417" cy="523220"/>
              </a:xfrm>
              <a:prstGeom prst="rect">
                <a:avLst/>
              </a:prstGeom>
              <a:blipFill>
                <a:blip r:embed="rId16"/>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6684F595-14F9-48D6-B976-F829BDF4B071}"/>
                  </a:ext>
                </a:extLst>
              </p:cNvPr>
              <p:cNvSpPr txBox="1"/>
              <p:nvPr/>
            </p:nvSpPr>
            <p:spPr>
              <a:xfrm>
                <a:off x="2286000" y="3244334"/>
                <a:ext cx="4572000" cy="369332"/>
              </a:xfrm>
              <a:prstGeom prst="rect">
                <a:avLst/>
              </a:prstGeom>
              <a:noFill/>
            </p:spPr>
            <p:txBody>
              <a:bodyPr wrap="square">
                <a:spAutoFit/>
              </a:bodyPr>
              <a:lstStyle/>
              <a:p>
                <a:pPr lvl="0"/>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m:t>
                      </m:r>
                    </m:oMath>
                  </m:oMathPara>
                </a14:m>
                <a:endParaRPr lang="en-SE" sz="1800" dirty="0">
                  <a:solidFill>
                    <a:srgbClr val="000000"/>
                  </a:solidFill>
                </a:endParaRPr>
              </a:p>
            </p:txBody>
          </p:sp>
        </mc:Choice>
        <mc:Fallback>
          <p:sp>
            <p:nvSpPr>
              <p:cNvPr id="38" name="TextBox 37">
                <a:extLst>
                  <a:ext uri="{FF2B5EF4-FFF2-40B4-BE49-F238E27FC236}">
                    <a16:creationId xmlns:a16="http://schemas.microsoft.com/office/drawing/2014/main" id="{6684F595-14F9-48D6-B976-F829BDF4B071}"/>
                  </a:ext>
                </a:extLst>
              </p:cNvPr>
              <p:cNvSpPr txBox="1">
                <a:spLocks noRot="1" noChangeAspect="1" noMove="1" noResize="1" noEditPoints="1" noAdjustHandles="1" noChangeArrowheads="1" noChangeShapeType="1" noTextEdit="1"/>
              </p:cNvSpPr>
              <p:nvPr/>
            </p:nvSpPr>
            <p:spPr>
              <a:xfrm>
                <a:off x="2286000" y="3244334"/>
                <a:ext cx="4572000" cy="369332"/>
              </a:xfrm>
              <a:prstGeom prst="rect">
                <a:avLst/>
              </a:prstGeom>
              <a:blipFill>
                <a:blip r:embed="rId17"/>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40" name="Rectangle 39">
                <a:extLst>
                  <a:ext uri="{FF2B5EF4-FFF2-40B4-BE49-F238E27FC236}">
                    <a16:creationId xmlns:a16="http://schemas.microsoft.com/office/drawing/2014/main" id="{6315C993-CDDE-4F0A-9D43-C987CDA490DF}"/>
                  </a:ext>
                </a:extLst>
              </p:cNvPr>
              <p:cNvSpPr/>
              <p:nvPr/>
            </p:nvSpPr>
            <p:spPr>
              <a:xfrm>
                <a:off x="4968852" y="5512998"/>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p:sp>
            <p:nvSpPr>
              <p:cNvPr id="40" name="Rectangle 39">
                <a:extLst>
                  <a:ext uri="{FF2B5EF4-FFF2-40B4-BE49-F238E27FC236}">
                    <a16:creationId xmlns:a16="http://schemas.microsoft.com/office/drawing/2014/main" id="{6315C993-CDDE-4F0A-9D43-C987CDA490DF}"/>
                  </a:ext>
                </a:extLst>
              </p:cNvPr>
              <p:cNvSpPr>
                <a:spLocks noRot="1" noChangeAspect="1" noMove="1" noResize="1" noEditPoints="1" noAdjustHandles="1" noChangeArrowheads="1" noChangeShapeType="1" noTextEdit="1"/>
              </p:cNvSpPr>
              <p:nvPr/>
            </p:nvSpPr>
            <p:spPr>
              <a:xfrm>
                <a:off x="4968852" y="5512998"/>
                <a:ext cx="585417" cy="523220"/>
              </a:xfrm>
              <a:prstGeom prst="rect">
                <a:avLst/>
              </a:prstGeom>
              <a:blipFill>
                <a:blip r:embed="rId1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755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164" t="-4182" r="-364" b="-139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295400"/>
                <a:ext cx="8229600" cy="3886200"/>
              </a:xfrm>
            </p:spPr>
            <p:txBody>
              <a:bodyPr>
                <a:normAutofit fontScale="55000" lnSpcReduction="20000"/>
              </a:bodyPr>
              <a:lstStyle/>
              <a:p>
                <a:r>
                  <a:rPr lang="en-US" dirty="0"/>
                  <a:t>Bellman Optimality Equation for </a:t>
                </a:r>
                <a:r>
                  <a:rPr lang="en-US" dirty="0">
                    <a:solidFill>
                      <a:schemeClr val="tx1"/>
                    </a:solidFill>
                  </a:rPr>
                  <a:t>Optimal 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smtClean="0">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Optimal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following 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295400"/>
                <a:ext cx="8229600" cy="3886200"/>
              </a:xfrm>
              <a:blipFill>
                <a:blip r:embed="rId3"/>
                <a:stretch>
                  <a:fillRect l="-519" t="-5181" b="-26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977281"/>
            <a:ext cx="5422539" cy="1818250"/>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5422538" y="5029200"/>
                <a:ext cx="3873862"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5422538" y="5029200"/>
                <a:ext cx="3873862" cy="1897710"/>
              </a:xfrm>
              <a:prstGeom prst="rect">
                <a:avLst/>
              </a:prstGeom>
              <a:blipFill>
                <a:blip r:embed="rId5"/>
                <a:stretch>
                  <a:fillRect l="-1575" t="-6431" b="-17363"/>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CE0D-6E84-4119-B96A-66477D7FD572}"/>
              </a:ext>
            </a:extLst>
          </p:cNvPr>
          <p:cNvSpPr>
            <a:spLocks noGrp="1"/>
          </p:cNvSpPr>
          <p:nvPr>
            <p:ph type="title"/>
          </p:nvPr>
        </p:nvSpPr>
        <p:spPr/>
        <p:txBody>
          <a:bodyPr/>
          <a:lstStyle/>
          <a:p>
            <a:r>
              <a:rPr lang="en-US" dirty="0"/>
              <a:t>Reinforcement Learning (RL)</a:t>
            </a:r>
            <a:endParaRPr lang="en-SE" dirty="0"/>
          </a:p>
        </p:txBody>
      </p:sp>
      <p:sp>
        <p:nvSpPr>
          <p:cNvPr id="3" name="Content Placeholder 2">
            <a:extLst>
              <a:ext uri="{FF2B5EF4-FFF2-40B4-BE49-F238E27FC236}">
                <a16:creationId xmlns:a16="http://schemas.microsoft.com/office/drawing/2014/main" id="{0A10FDC6-3779-402E-A23A-D8B0A7301F95}"/>
              </a:ext>
            </a:extLst>
          </p:cNvPr>
          <p:cNvSpPr>
            <a:spLocks noGrp="1"/>
          </p:cNvSpPr>
          <p:nvPr>
            <p:ph idx="1"/>
          </p:nvPr>
        </p:nvSpPr>
        <p:spPr>
          <a:xfrm>
            <a:off x="457200" y="1295399"/>
            <a:ext cx="8382000" cy="3151934"/>
          </a:xfrm>
        </p:spPr>
        <p:txBody>
          <a:bodyPr>
            <a:normAutofit/>
          </a:bodyPr>
          <a:lstStyle/>
          <a:p>
            <a:r>
              <a:rPr lang="en-US" dirty="0"/>
              <a:t>The RL problem: find the optimal policy given the reward function.</a:t>
            </a:r>
          </a:p>
          <a:p>
            <a:pPr lvl="1"/>
            <a:r>
              <a:rPr lang="en-US" dirty="0"/>
              <a:t>Sometimes loss function is used, defined as negative of reward function, so minimizing loss is equivalent to maximizing reward.</a:t>
            </a:r>
          </a:p>
        </p:txBody>
      </p:sp>
      <p:sp>
        <p:nvSpPr>
          <p:cNvPr id="4" name="Slide Number Placeholder 3">
            <a:extLst>
              <a:ext uri="{FF2B5EF4-FFF2-40B4-BE49-F238E27FC236}">
                <a16:creationId xmlns:a16="http://schemas.microsoft.com/office/drawing/2014/main" id="{B4D83823-CACC-465B-A796-51C7E08B514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DBB5514F-088F-4174-BA00-0FC468EBD3F1}"/>
                  </a:ext>
                </a:extLst>
              </p:cNvPr>
              <p:cNvSpPr txBox="1">
                <a:spLocks/>
              </p:cNvSpPr>
              <p:nvPr/>
            </p:nvSpPr>
            <p:spPr>
              <a:xfrm>
                <a:off x="3276600" y="402004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𝑎</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13" name="内容占位符 2">
                <a:extLst>
                  <a:ext uri="{FF2B5EF4-FFF2-40B4-BE49-F238E27FC236}">
                    <a16:creationId xmlns:a16="http://schemas.microsoft.com/office/drawing/2014/main" id="{DBB5514F-088F-4174-BA00-0FC468EBD3F1}"/>
                  </a:ext>
                </a:extLst>
              </p:cNvPr>
              <p:cNvSpPr txBox="1">
                <a:spLocks noRot="1" noChangeAspect="1" noMove="1" noResize="1" noEditPoints="1" noAdjustHandles="1" noChangeArrowheads="1" noChangeShapeType="1" noTextEdit="1"/>
              </p:cNvSpPr>
              <p:nvPr/>
            </p:nvSpPr>
            <p:spPr>
              <a:xfrm>
                <a:off x="3276600" y="402004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55E9A0-2EF5-4310-9298-9C91A3AA5B78}"/>
                  </a:ext>
                </a:extLst>
              </p:cNvPr>
              <p:cNvSpPr txBox="1"/>
              <p:nvPr/>
            </p:nvSpPr>
            <p:spPr>
              <a:xfrm>
                <a:off x="880755" y="5659058"/>
                <a:ext cx="7440744" cy="741742"/>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Goal: learn 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that maximizes cumulative reward </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𝜋</m:t>
                            </m:r>
                          </m:lim>
                        </m:limLow>
                      </m:fName>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nary>
                          <m:naryPr>
                            <m:chr m:val="∑"/>
                            <m:ctrlPr>
                              <a:rPr lang="en-SE"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e>
                        </m:nary>
                        <m:r>
                          <a:rPr lang="en-US" altLang="zh-CN" b="0" i="1" smtClean="0">
                            <a:latin typeface="Cambria Math" panose="02040503050406030204" pitchFamily="18" charset="0"/>
                          </a:rPr>
                          <m:t>)  </m:t>
                        </m:r>
                      </m:e>
                    </m:func>
                  </m:oMath>
                </a14:m>
                <a:endParaRPr lang="en-US" dirty="0"/>
              </a:p>
            </p:txBody>
          </p:sp>
        </mc:Choice>
        <mc:Fallback xmlns="">
          <p:sp>
            <p:nvSpPr>
              <p:cNvPr id="14" name="TextBox 13">
                <a:extLst>
                  <a:ext uri="{FF2B5EF4-FFF2-40B4-BE49-F238E27FC236}">
                    <a16:creationId xmlns:a16="http://schemas.microsoft.com/office/drawing/2014/main" id="{9955E9A0-2EF5-4310-9298-9C91A3AA5B78}"/>
                  </a:ext>
                </a:extLst>
              </p:cNvPr>
              <p:cNvSpPr txBox="1">
                <a:spLocks noRot="1" noChangeAspect="1" noMove="1" noResize="1" noEditPoints="1" noAdjustHandles="1" noChangeArrowheads="1" noChangeShapeType="1" noTextEdit="1"/>
              </p:cNvSpPr>
              <p:nvPr/>
            </p:nvSpPr>
            <p:spPr>
              <a:xfrm>
                <a:off x="880755" y="5659058"/>
                <a:ext cx="7440744" cy="741742"/>
              </a:xfrm>
              <a:prstGeom prst="rect">
                <a:avLst/>
              </a:prstGeom>
              <a:blipFill>
                <a:blip r:embed="rId4"/>
                <a:stretch>
                  <a:fillRect l="-655" t="-21311" b="-80328"/>
                </a:stretch>
              </a:blipFill>
              <a:ln>
                <a:no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69C449-82FF-4C40-824D-633AFF1A4DE4}"/>
                  </a:ext>
                </a:extLst>
              </p:cNvPr>
              <p:cNvSpPr txBox="1"/>
              <p:nvPr/>
            </p:nvSpPr>
            <p:spPr>
              <a:xfrm>
                <a:off x="5405265" y="4708268"/>
                <a:ext cx="1953865" cy="707886"/>
              </a:xfrm>
              <a:prstGeom prst="rect">
                <a:avLst/>
              </a:prstGeom>
              <a:noFill/>
            </p:spPr>
            <p:txBody>
              <a:bodyPr wrap="square" rtlCol="0">
                <a:spAutoFit/>
              </a:bodyPr>
              <a:lstStyle/>
              <a:p>
                <a:r>
                  <a:rPr lang="en-US" sz="2000" dirty="0"/>
                  <a:t>Observation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r>
                  <a:rPr lang="en-US" sz="2000" dirty="0"/>
                  <a:t>; 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i="1">
                            <a:latin typeface="Cambria Math" panose="02040503050406030204" pitchFamily="18" charset="0"/>
                          </a:rPr>
                          <m:t>𝑡</m:t>
                        </m:r>
                      </m:sub>
                    </m:sSub>
                  </m:oMath>
                </a14:m>
                <a:endParaRPr lang="en-US" sz="2000" dirty="0"/>
              </a:p>
            </p:txBody>
          </p:sp>
        </mc:Choice>
        <mc:Fallback xmlns="">
          <p:sp>
            <p:nvSpPr>
              <p:cNvPr id="15" name="TextBox 14">
                <a:extLst>
                  <a:ext uri="{FF2B5EF4-FFF2-40B4-BE49-F238E27FC236}">
                    <a16:creationId xmlns:a16="http://schemas.microsoft.com/office/drawing/2014/main" id="{1D69C449-82FF-4C40-824D-633AFF1A4DE4}"/>
                  </a:ext>
                </a:extLst>
              </p:cNvPr>
              <p:cNvSpPr txBox="1">
                <a:spLocks noRot="1" noChangeAspect="1" noMove="1" noResize="1" noEditPoints="1" noAdjustHandles="1" noChangeArrowheads="1" noChangeShapeType="1" noTextEdit="1"/>
              </p:cNvSpPr>
              <p:nvPr/>
            </p:nvSpPr>
            <p:spPr>
              <a:xfrm>
                <a:off x="5405265" y="4708268"/>
                <a:ext cx="1953865" cy="707886"/>
              </a:xfrm>
              <a:prstGeom prst="rect">
                <a:avLst/>
              </a:prstGeom>
              <a:blipFill>
                <a:blip r:embed="rId5"/>
                <a:stretch>
                  <a:fillRect l="-3438" t="-3448"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880CA4-CE61-48CB-BE8E-673C6B822198}"/>
                  </a:ext>
                </a:extLst>
              </p:cNvPr>
              <p:cNvSpPr txBox="1"/>
              <p:nvPr/>
            </p:nvSpPr>
            <p:spPr>
              <a:xfrm>
                <a:off x="2544664" y="4839766"/>
                <a:ext cx="1005452" cy="707886"/>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𝑡</m:t>
                        </m:r>
                      </m:sub>
                    </m:sSub>
                  </m:oMath>
                </a14:m>
                <a:r>
                  <a:rPr lang="en-US" sz="2000" dirty="0"/>
                  <a:t> </a:t>
                </a:r>
              </a:p>
            </p:txBody>
          </p:sp>
        </mc:Choice>
        <mc:Fallback xmlns="">
          <p:sp>
            <p:nvSpPr>
              <p:cNvPr id="16" name="TextBox 15">
                <a:extLst>
                  <a:ext uri="{FF2B5EF4-FFF2-40B4-BE49-F238E27FC236}">
                    <a16:creationId xmlns:a16="http://schemas.microsoft.com/office/drawing/2014/main" id="{15880CA4-CE61-48CB-BE8E-673C6B822198}"/>
                  </a:ext>
                </a:extLst>
              </p:cNvPr>
              <p:cNvSpPr txBox="1">
                <a:spLocks noRot="1" noChangeAspect="1" noMove="1" noResize="1" noEditPoints="1" noAdjustHandles="1" noChangeArrowheads="1" noChangeShapeType="1" noTextEdit="1"/>
              </p:cNvSpPr>
              <p:nvPr/>
            </p:nvSpPr>
            <p:spPr>
              <a:xfrm>
                <a:off x="2544664" y="4839766"/>
                <a:ext cx="1005452" cy="707886"/>
              </a:xfrm>
              <a:prstGeom prst="rect">
                <a:avLst/>
              </a:prstGeom>
              <a:blipFill>
                <a:blip r:embed="rId6"/>
                <a:stretch>
                  <a:fillRect l="-6061" t="-4310" r="-1818" b="-862"/>
                </a:stretch>
              </a:blipFill>
            </p:spPr>
            <p:txBody>
              <a:bodyPr/>
              <a:lstStyle/>
              <a:p>
                <a:r>
                  <a:rPr lang="en-SE">
                    <a:noFill/>
                  </a:rPr>
                  <a:t> </a:t>
                </a:r>
              </a:p>
            </p:txBody>
          </p:sp>
        </mc:Fallback>
      </mc:AlternateContent>
      <p:grpSp>
        <p:nvGrpSpPr>
          <p:cNvPr id="17" name="Group 16">
            <a:extLst>
              <a:ext uri="{FF2B5EF4-FFF2-40B4-BE49-F238E27FC236}">
                <a16:creationId xmlns:a16="http://schemas.microsoft.com/office/drawing/2014/main" id="{048E5626-A930-44ED-9A24-06B451DCF0C3}"/>
              </a:ext>
            </a:extLst>
          </p:cNvPr>
          <p:cNvGrpSpPr/>
          <p:nvPr/>
        </p:nvGrpSpPr>
        <p:grpSpPr>
          <a:xfrm>
            <a:off x="3633237" y="4464950"/>
            <a:ext cx="1546383" cy="1181140"/>
            <a:chOff x="4448830" y="2857315"/>
            <a:chExt cx="1644360" cy="1122610"/>
          </a:xfrm>
        </p:grpSpPr>
        <p:sp>
          <p:nvSpPr>
            <p:cNvPr id="18" name="Rectangle 17">
              <a:extLst>
                <a:ext uri="{FF2B5EF4-FFF2-40B4-BE49-F238E27FC236}">
                  <a16:creationId xmlns:a16="http://schemas.microsoft.com/office/drawing/2014/main" id="{9A75F26C-45CD-4B37-9336-71284BE7EFBD}"/>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9" name="Rectangle 18">
              <a:extLst>
                <a:ext uri="{FF2B5EF4-FFF2-40B4-BE49-F238E27FC236}">
                  <a16:creationId xmlns:a16="http://schemas.microsoft.com/office/drawing/2014/main" id="{4C1333CE-C31D-4CFF-9EDA-227F3FE4461E}"/>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20" name="Elbow Connector 26">
              <a:extLst>
                <a:ext uri="{FF2B5EF4-FFF2-40B4-BE49-F238E27FC236}">
                  <a16:creationId xmlns:a16="http://schemas.microsoft.com/office/drawing/2014/main" id="{07117D94-9DAA-4B07-9314-1431BF937C8F}"/>
                </a:ext>
              </a:extLst>
            </p:cNvPr>
            <p:cNvCxnSpPr>
              <a:stCxn id="18" idx="3"/>
              <a:endCxn id="19"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1" name="Elbow Connector 27">
              <a:extLst>
                <a:ext uri="{FF2B5EF4-FFF2-40B4-BE49-F238E27FC236}">
                  <a16:creationId xmlns:a16="http://schemas.microsoft.com/office/drawing/2014/main" id="{99C7C383-141A-4B2F-96DD-69953BA81795}"/>
                </a:ext>
              </a:extLst>
            </p:cNvPr>
            <p:cNvCxnSpPr>
              <a:stCxn id="19" idx="1"/>
              <a:endCxn id="18"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41122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20</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06" name="Rectangle 105">
            <a:extLst>
              <a:ext uri="{FF2B5EF4-FFF2-40B4-BE49-F238E27FC236}">
                <a16:creationId xmlns:a16="http://schemas.microsoft.com/office/drawing/2014/main" id="{C868CB40-16A1-43A8-9DF7-69D90FB7B934}"/>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23866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85000" lnSpcReduction="10000"/>
              </a:bodyPr>
              <a:lstStyle/>
              <a:p>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r>
                  <a:rPr lang="en-US" dirty="0"/>
                  <a:t>Given</a:t>
                </a:r>
                <a:r>
                  <a:rPr lang="en-US" dirty="0">
                    <a:solidFill>
                      <a:srgbClr val="C00000"/>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a:t>
                </a:r>
              </a:p>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t>i.e., model-based</a:t>
                </a:r>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endParaRPr lang="en-US" b="0" i="1" dirty="0">
                  <a:solidFill>
                    <a:schemeClr val="tx1"/>
                  </a:solidFill>
                  <a:latin typeface="Cambria Math" panose="02040503050406030204" pitchFamily="18" charset="0"/>
                </a:endParaRPr>
              </a:p>
              <a:p>
                <a:endParaRPr lang="en-SE" dirty="0">
                  <a:solidFill>
                    <a:schemeClr val="tx1"/>
                  </a:solidFill>
                </a:endParaRPr>
              </a:p>
            </p:txBody>
          </p:sp>
        </mc:Choice>
        <mc:Fallback>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193" t="-1643" r="-1825"/>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p:txBody>
              <a:bodyPr>
                <a:normAutofit/>
              </a:bodyPr>
              <a:lstStyle/>
              <a:p>
                <a:r>
                  <a:rPr lang="en-US" dirty="0">
                    <a:solidFill>
                      <a:schemeClr val="tx1"/>
                    </a:solidFill>
                  </a:rPr>
                  <a:t>Also called the Prediction Problem</a:t>
                </a:r>
              </a:p>
              <a:p>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A set of linear equations that can be solved efficiently for small system</a:t>
                </a:r>
              </a:p>
              <a:p>
                <a:pPr lvl="1"/>
                <a:r>
                  <a:rPr lang="en-US" dirty="0"/>
                  <a:t># unknowns = # equations = # states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blipFill>
                <a:blip r:embed="rId3"/>
                <a:stretch>
                  <a:fillRect l="-1704" t="-1553" r="-2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304800" y="274638"/>
            <a:ext cx="8534400" cy="868362"/>
          </a:xfrm>
        </p:spPr>
        <p:txBody>
          <a:bodyPr/>
          <a:lstStyle/>
          <a:p>
            <a:r>
              <a:rPr lang="en-US" sz="3600" dirty="0" err="1"/>
              <a:t>Simplfied</a:t>
            </a:r>
            <a:r>
              <a:rPr lang="en-US" sz="3600" dirty="0"/>
              <a:t> Bellman Equations for Deterministic Env</a:t>
            </a:r>
            <a:endParaRPr lang="en-SE" sz="3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457200" y="1295400"/>
                <a:ext cx="8229600" cy="5181600"/>
              </a:xfrm>
            </p:spPr>
            <p:txBody>
              <a:bodyPr>
                <a:normAutofit fontScale="92500" lnSpcReduction="1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p:txBody>
          </p:sp>
        </mc:Choice>
        <mc:Fallback>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457200" y="1295400"/>
                <a:ext cx="8229600" cy="5181600"/>
              </a:xfrm>
              <a:blipFill>
                <a:blip r:embed="rId2"/>
                <a:stretch>
                  <a:fillRect l="-1481"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23</a:t>
            </a:fld>
            <a:endParaRPr lang="en-US" altLang="zh-CN" dirty="0"/>
          </a:p>
        </p:txBody>
      </p:sp>
    </p:spTree>
    <p:extLst>
      <p:ext uri="{BB962C8B-B14F-4D97-AF65-F5344CB8AC3E}">
        <p14:creationId xmlns:p14="http://schemas.microsoft.com/office/powerpoint/2010/main" val="3856125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a:xfrm>
            <a:off x="457200" y="0"/>
            <a:ext cx="8229600" cy="868362"/>
          </a:xfrm>
        </p:spPr>
        <p:txBody>
          <a:bodyPr/>
          <a:lstStyle/>
          <a:p>
            <a:r>
              <a:rPr lang="en-US" dirty="0"/>
              <a:t>Grid World1: Policy Evaluation</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762000"/>
                <a:ext cx="7010400" cy="6248400"/>
              </a:xfrm>
            </p:spPr>
            <p:txBody>
              <a:bodyPr>
                <a:normAutofit fontScale="40000" lnSpcReduction="20000"/>
              </a:bodyPr>
              <a:lstStyle/>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for det env:</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can also be obtained.</a:t>
                </a:r>
                <a:endParaRPr lang="en-SE" dirty="0"/>
              </a:p>
              <a:p>
                <a:endParaRPr lang="en-SE" dirty="0"/>
              </a:p>
              <a:p>
                <a:endParaRPr lang="en-SE" dirty="0"/>
              </a:p>
              <a:p>
                <a:endParaRPr lang="en-SE" dirty="0"/>
              </a:p>
            </p:txBody>
          </p:sp>
        </mc:Choice>
        <mc:Fallback>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762000"/>
                <a:ext cx="7010400" cy="6248400"/>
              </a:xfrm>
              <a:blipFill>
                <a:blip r:embed="rId3"/>
                <a:stretch>
                  <a:fillRect l="-87" t="-6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4"/>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5"/>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
        <p:nvSpPr>
          <p:cNvPr id="10" name="TextBox 9">
            <a:extLst>
              <a:ext uri="{FF2B5EF4-FFF2-40B4-BE49-F238E27FC236}">
                <a16:creationId xmlns:a16="http://schemas.microsoft.com/office/drawing/2014/main" id="{A5945AE0-AD48-451D-AE09-76F403221C3D}"/>
              </a:ext>
            </a:extLst>
          </p:cNvPr>
          <p:cNvSpPr txBox="1"/>
          <p:nvPr/>
        </p:nvSpPr>
        <p:spPr>
          <a:xfrm>
            <a:off x="7123180" y="6171664"/>
            <a:ext cx="1886839" cy="292388"/>
          </a:xfrm>
          <a:prstGeom prst="rect">
            <a:avLst/>
          </a:prstGeom>
          <a:noFill/>
        </p:spPr>
        <p:txBody>
          <a:bodyPr wrap="square">
            <a:spAutoFit/>
          </a:bodyPr>
          <a:lstStyle/>
          <a:p>
            <a:r>
              <a:rPr lang="en-US" sz="1300" dirty="0"/>
              <a:t>(BF: Branching Factor)</a:t>
            </a:r>
            <a:endParaRPr lang="en-SE" sz="1300" dirty="0"/>
          </a:p>
        </p:txBody>
      </p:sp>
    </p:spTree>
    <p:extLst>
      <p:ext uri="{BB962C8B-B14F-4D97-AF65-F5344CB8AC3E}">
        <p14:creationId xmlns:p14="http://schemas.microsoft.com/office/powerpoint/2010/main" val="1731435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solve the set of linear Bellman Exp. Equations. We can use Iterative Policy Evaluation and solve the recursive Bellman equations with iterative updates:</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a:t>
                </a:r>
                <a:r>
                  <a:rPr lang="en-US"/>
                  <a:t>has been </a:t>
                </a:r>
                <a:r>
                  <a:rPr lang="en-US" dirty="0"/>
                  <a:t>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4251750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700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(agent is punished for delays before reaching the terminal state and ending the episode).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endParaRPr lang="en-SE" dirty="0"/>
              </a:p>
            </p:txBody>
          </p:sp>
        </mc:Choice>
        <mc:Fallback>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815" t="-4620" r="-444" b="-54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Bellman Exp. Equation: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1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mc:AlternateContent xmlns:mc="http://schemas.openxmlformats.org/markup-compatibility/2006">
        <mc:Choice xmlns:a14="http://schemas.microsoft.com/office/drawing/2010/main"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183868"/>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183868"/>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183868"/>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183868"/>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p:txBody>
          <a:bodyPr/>
          <a:lstStyle/>
          <a:p>
            <a:r>
              <a:rPr lang="en-US" dirty="0"/>
              <a:t>Iterative Policy Evaluation Results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1171769"/>
                <a:ext cx="8229600" cy="1952431"/>
              </a:xfrm>
            </p:spPr>
            <p:txBody>
              <a:bodyPr>
                <a:normAutofit fontScale="55000" lnSpcReduction="20000"/>
              </a:bodyPr>
              <a:lstStyle/>
              <a:p>
                <a:r>
                  <a:rPr lang="en-US" dirty="0"/>
                  <a:t>Figure 4.1: Convergence of iterative policy evaluation on a small </a:t>
                </a:r>
                <a:r>
                  <a:rPr lang="en-US" dirty="0" err="1"/>
                  <a:t>gridworld</a:t>
                </a:r>
                <a:r>
                  <a:rPr lang="en-US" dirty="0"/>
                  <a:t>. The left column is the sequence of approximations of the state-value function for the random policy (all actions equally likely).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 (arrows are shown for all actions achieving the max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All policies after </a:t>
                </a:r>
                <a14:m>
                  <m:oMath xmlns:m="http://schemas.openxmlformats.org/officeDocument/2006/math">
                    <m:r>
                      <a:rPr lang="en-US" b="0" i="1" dirty="0" smtClean="0">
                        <a:latin typeface="Cambria Math" panose="02040503050406030204" pitchFamily="18" charset="0"/>
                      </a:rPr>
                      <m:t>𝑘</m:t>
                    </m:r>
                    <m:r>
                      <a:rPr lang="en-US" b="0" i="1" dirty="0" smtClean="0">
                        <a:latin typeface="Cambria Math" panose="02040503050406030204" pitchFamily="18" charset="0"/>
                      </a:rPr>
                      <m:t>=3</m:t>
                    </m:r>
                  </m:oMath>
                </a14:m>
                <a:r>
                  <a:rPr lang="en-US" dirty="0"/>
                  <a:t> iterations are optimal. </a:t>
                </a:r>
              </a:p>
              <a:p>
                <a:r>
                  <a:rPr lang="en-US" dirty="0"/>
                  <a:t>Policy stabilizes long before value function stabilizes.</a:t>
                </a:r>
              </a:p>
            </p:txBody>
          </p:sp>
        </mc:Choice>
        <mc:Fallback>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1171769"/>
                <a:ext cx="8229600" cy="1952431"/>
              </a:xfrm>
              <a:blipFill>
                <a:blip r:embed="rId3"/>
                <a:stretch>
                  <a:fillRect l="-444" t="-4361"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066800"/>
                <a:ext cx="8229600" cy="2720183"/>
              </a:xfrm>
            </p:spPr>
            <p:txBody>
              <a:bodyPr>
                <a:normAutofit/>
              </a:bodyPr>
              <a:lstStyle/>
              <a:p>
                <a:r>
                  <a:rPr lang="en-US" sz="2400" dirty="0"/>
                  <a:t>Model-Based RL: MDP planning </a:t>
                </a:r>
              </a:p>
              <a:p>
                <a:pPr lvl="1"/>
                <a:r>
                  <a:rPr lang="en-US" sz="2000" dirty="0"/>
                  <a:t>Learn MDP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(given current state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 </m:t>
                    </m:r>
                  </m:oMath>
                </a14:m>
                <a:r>
                  <a:rPr lang="en-US" sz="2000" dirty="0"/>
                  <a:t>and action </a:t>
                </a:r>
                <a14:m>
                  <m:oMath xmlns:m="http://schemas.openxmlformats.org/officeDocument/2006/math">
                    <m:r>
                      <a:rPr lang="en-US" sz="2000" b="0" i="1" smtClean="0">
                        <a:latin typeface="Cambria Math" panose="02040503050406030204" pitchFamily="18" charset="0"/>
                      </a:rPr>
                      <m:t>𝑎</m:t>
                    </m:r>
                  </m:oMath>
                </a14:m>
                <a:r>
                  <a:rPr lang="en-US" sz="2000" dirty="0"/>
                  <a:t>, returns prob distribution of current reward </a:t>
                </a:r>
                <a14:m>
                  <m:oMath xmlns:m="http://schemas.openxmlformats.org/officeDocument/2006/math">
                    <m:r>
                      <a:rPr lang="en-US" sz="2000" b="0" i="1" smtClean="0">
                        <a:latin typeface="Cambria Math" panose="02040503050406030204" pitchFamily="18" charset="0"/>
                      </a:rPr>
                      <m:t>𝑟</m:t>
                    </m:r>
                    <m:r>
                      <a:rPr lang="en-US" sz="2000" i="1">
                        <a:latin typeface="Cambria Math" panose="02040503050406030204" pitchFamily="18" charset="0"/>
                      </a:rPr>
                      <m:t> </m:t>
                    </m:r>
                  </m:oMath>
                </a14:m>
                <a:r>
                  <a:rPr lang="en-US" sz="2000" dirty="0"/>
                  <a:t>and next state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then plan with Value Iteration or Policy Iteration</a:t>
                </a:r>
              </a:p>
              <a:p>
                <a:r>
                  <a:rPr lang="en-US" sz="2400" dirty="0"/>
                  <a:t>Model-Free RL: Value-based and Policy-based</a:t>
                </a:r>
              </a:p>
              <a:p>
                <a:pPr lvl="1"/>
                <a:r>
                  <a:rPr lang="en-US" sz="2000" dirty="0"/>
                  <a:t>Learn value function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000" i="1" dirty="0">
                    <a:latin typeface="Cambria Math" panose="02040503050406030204" pitchFamily="18" charset="0"/>
                  </a:rPr>
                  <a:t> </a:t>
                </a:r>
                <a:r>
                  <a:rPr lang="en-US" sz="2000" dirty="0"/>
                  <a:t>or</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or policy function </a:t>
                </a:r>
                <a14:m>
                  <m:oMath xmlns:m="http://schemas.openxmlformats.org/officeDocument/2006/math">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without learning MDP</a:t>
                </a:r>
              </a:p>
            </p:txBody>
          </p:sp>
        </mc:Choice>
        <mc:Fallback xmlns="">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066800"/>
                <a:ext cx="8229600" cy="2720183"/>
              </a:xfrm>
              <a:blipFill>
                <a:blip r:embed="rId3"/>
                <a:stretch>
                  <a:fillRect l="-963" t="-1570" r="-14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59" name="Group 58">
            <a:extLst>
              <a:ext uri="{FF2B5EF4-FFF2-40B4-BE49-F238E27FC236}">
                <a16:creationId xmlns:a16="http://schemas.microsoft.com/office/drawing/2014/main" id="{3DF8DAE1-397B-4712-8DF1-91CE481A6E51}"/>
              </a:ext>
            </a:extLst>
          </p:cNvPr>
          <p:cNvGrpSpPr/>
          <p:nvPr/>
        </p:nvGrpSpPr>
        <p:grpSpPr>
          <a:xfrm>
            <a:off x="1524000" y="3657600"/>
            <a:ext cx="1794102" cy="2586800"/>
            <a:chOff x="669059" y="1766861"/>
            <a:chExt cx="1794102" cy="2586800"/>
          </a:xfrm>
        </p:grpSpPr>
        <p:sp>
          <p:nvSpPr>
            <p:cNvPr id="60" name="Rectangle: Rounded Corners 59">
              <a:extLst>
                <a:ext uri="{FF2B5EF4-FFF2-40B4-BE49-F238E27FC236}">
                  <a16:creationId xmlns:a16="http://schemas.microsoft.com/office/drawing/2014/main" id="{CE052DE9-8EA8-4D87-831C-EC8DFE597738}"/>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61" name="Straight Arrow Connector 60">
              <a:extLst>
                <a:ext uri="{FF2B5EF4-FFF2-40B4-BE49-F238E27FC236}">
                  <a16:creationId xmlns:a16="http://schemas.microsoft.com/office/drawing/2014/main" id="{51A507F2-CE6C-4862-87E5-F76623AACBEC}"/>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73D2EA-113E-4C0E-B0DF-D7A7E0960912}"/>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62" name="TextBox 61">
                  <a:extLst>
                    <a:ext uri="{FF2B5EF4-FFF2-40B4-BE49-F238E27FC236}">
                      <a16:creationId xmlns:a16="http://schemas.microsoft.com/office/drawing/2014/main" id="{F073D2EA-113E-4C0E-B0DF-D7A7E0960912}"/>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4"/>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C796AD5-58B9-4A89-AFBD-2438207F7BC0}"/>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63" name="TextBox 62">
                  <a:extLst>
                    <a:ext uri="{FF2B5EF4-FFF2-40B4-BE49-F238E27FC236}">
                      <a16:creationId xmlns:a16="http://schemas.microsoft.com/office/drawing/2014/main" id="{3C796AD5-58B9-4A89-AFBD-2438207F7BC0}"/>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5"/>
                  <a:stretch>
                    <a:fillRect l="-4878" t="-8197" b="-24590"/>
                  </a:stretch>
                </a:blipFill>
              </p:spPr>
              <p:txBody>
                <a:bodyPr/>
                <a:lstStyle/>
                <a:p>
                  <a:r>
                    <a:rPr lang="en-SE">
                      <a:noFill/>
                    </a:rPr>
                    <a:t> </a:t>
                  </a:r>
                </a:p>
              </p:txBody>
            </p:sp>
          </mc:Fallback>
        </mc:AlternateContent>
        <p:cxnSp>
          <p:nvCxnSpPr>
            <p:cNvPr id="64" name="Straight Arrow Connector 63">
              <a:extLst>
                <a:ext uri="{FF2B5EF4-FFF2-40B4-BE49-F238E27FC236}">
                  <a16:creationId xmlns:a16="http://schemas.microsoft.com/office/drawing/2014/main" id="{1526768C-2799-4EFC-937C-A4C1BB838281}"/>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D7736EB-2EAD-4666-89EC-3009E87502C1}"/>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65" name="TextBox 64">
                  <a:extLst>
                    <a:ext uri="{FF2B5EF4-FFF2-40B4-BE49-F238E27FC236}">
                      <a16:creationId xmlns:a16="http://schemas.microsoft.com/office/drawing/2014/main" id="{9D7736EB-2EAD-4666-89EC-3009E87502C1}"/>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6"/>
                  <a:stretch>
                    <a:fillRect l="-6000" t="-4717" b="-14151"/>
                  </a:stretch>
                </a:blipFill>
              </p:spPr>
              <p:txBody>
                <a:bodyPr/>
                <a:lstStyle/>
                <a:p>
                  <a:r>
                    <a:rPr lang="en-SE">
                      <a:noFill/>
                    </a:rPr>
                    <a:t> </a:t>
                  </a:r>
                </a:p>
              </p:txBody>
            </p:sp>
          </mc:Fallback>
        </mc:AlternateContent>
        <p:cxnSp>
          <p:nvCxnSpPr>
            <p:cNvPr id="66" name="Straight Arrow Connector 65">
              <a:extLst>
                <a:ext uri="{FF2B5EF4-FFF2-40B4-BE49-F238E27FC236}">
                  <a16:creationId xmlns:a16="http://schemas.microsoft.com/office/drawing/2014/main" id="{D56AF08B-F4A4-45BC-9BBD-7327E26CF721}"/>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04D01E-09A4-4AEC-B67C-0D6650BFD969}"/>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67" name="TextBox 66">
                  <a:extLst>
                    <a:ext uri="{FF2B5EF4-FFF2-40B4-BE49-F238E27FC236}">
                      <a16:creationId xmlns:a16="http://schemas.microsoft.com/office/drawing/2014/main" id="{7904D01E-09A4-4AEC-B67C-0D6650BFD969}"/>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7"/>
                  <a:stretch>
                    <a:fillRect l="-4571" t="-10000" b="-26667"/>
                  </a:stretch>
                </a:blipFill>
              </p:spPr>
              <p:txBody>
                <a:bodyPr/>
                <a:lstStyle/>
                <a:p>
                  <a:r>
                    <a:rPr lang="en-SE">
                      <a:noFill/>
                    </a:rPr>
                    <a:t> </a:t>
                  </a:r>
                </a:p>
              </p:txBody>
            </p:sp>
          </mc:Fallback>
        </mc:AlternateContent>
        <p:cxnSp>
          <p:nvCxnSpPr>
            <p:cNvPr id="68" name="Straight Arrow Connector 67">
              <a:extLst>
                <a:ext uri="{FF2B5EF4-FFF2-40B4-BE49-F238E27FC236}">
                  <a16:creationId xmlns:a16="http://schemas.microsoft.com/office/drawing/2014/main" id="{AFCF2F2F-4C10-42A0-ADE0-D28852AD68A5}"/>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69" name="Group 68">
            <a:extLst>
              <a:ext uri="{FF2B5EF4-FFF2-40B4-BE49-F238E27FC236}">
                <a16:creationId xmlns:a16="http://schemas.microsoft.com/office/drawing/2014/main" id="{0D30E00B-8DC4-4DA9-B9FE-EED43B0E6A66}"/>
              </a:ext>
            </a:extLst>
          </p:cNvPr>
          <p:cNvGrpSpPr/>
          <p:nvPr/>
        </p:nvGrpSpPr>
        <p:grpSpPr>
          <a:xfrm>
            <a:off x="3874435" y="3657600"/>
            <a:ext cx="1755387" cy="2028605"/>
            <a:chOff x="2971800" y="1766861"/>
            <a:chExt cx="1755387" cy="2028605"/>
          </a:xfrm>
        </p:grpSpPr>
        <mc:AlternateContent xmlns:mc="http://schemas.openxmlformats.org/markup-compatibility/2006" xmlns:a14="http://schemas.microsoft.com/office/drawing/2010/main">
          <mc:Choice Requires="a14">
            <p:sp>
              <p:nvSpPr>
                <p:cNvPr id="70" name="Rectangle: Rounded Corners 69">
                  <a:extLst>
                    <a:ext uri="{FF2B5EF4-FFF2-40B4-BE49-F238E27FC236}">
                      <a16:creationId xmlns:a16="http://schemas.microsoft.com/office/drawing/2014/main" id="{8B43147E-9E53-4C29-9CAB-997EE7CB8875}"/>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70" name="Rectangle: Rounded Corners 69">
                  <a:extLst>
                    <a:ext uri="{FF2B5EF4-FFF2-40B4-BE49-F238E27FC236}">
                      <a16:creationId xmlns:a16="http://schemas.microsoft.com/office/drawing/2014/main" id="{8B43147E-9E53-4C29-9CAB-997EE7CB8875}"/>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8"/>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1" name="Straight Arrow Connector 70">
              <a:extLst>
                <a:ext uri="{FF2B5EF4-FFF2-40B4-BE49-F238E27FC236}">
                  <a16:creationId xmlns:a16="http://schemas.microsoft.com/office/drawing/2014/main" id="{C50C3ED4-E448-4C3C-B0A1-46A93F99ECFD}"/>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90E056B-A39A-4E5E-AFFA-CF2168B9BFF1}"/>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72" name="TextBox 71">
                  <a:extLst>
                    <a:ext uri="{FF2B5EF4-FFF2-40B4-BE49-F238E27FC236}">
                      <a16:creationId xmlns:a16="http://schemas.microsoft.com/office/drawing/2014/main" id="{190E056B-A39A-4E5E-AFFA-CF2168B9BFF1}"/>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9"/>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FAA56AC-6D58-4505-9D1B-65324EF7E56C}"/>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73" name="TextBox 72">
                  <a:extLst>
                    <a:ext uri="{FF2B5EF4-FFF2-40B4-BE49-F238E27FC236}">
                      <a16:creationId xmlns:a16="http://schemas.microsoft.com/office/drawing/2014/main" id="{2FAA56AC-6D58-4505-9D1B-65324EF7E56C}"/>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10"/>
                  <a:stretch>
                    <a:fillRect l="-5488" t="-8197" b="-24590"/>
                  </a:stretch>
                </a:blipFill>
              </p:spPr>
              <p:txBody>
                <a:bodyPr/>
                <a:lstStyle/>
                <a:p>
                  <a:r>
                    <a:rPr lang="en-SE">
                      <a:noFill/>
                    </a:rPr>
                    <a:t> </a:t>
                  </a:r>
                </a:p>
              </p:txBody>
            </p:sp>
          </mc:Fallback>
        </mc:AlternateContent>
        <p:cxnSp>
          <p:nvCxnSpPr>
            <p:cNvPr id="74" name="Straight Arrow Connector 73">
              <a:extLst>
                <a:ext uri="{FF2B5EF4-FFF2-40B4-BE49-F238E27FC236}">
                  <a16:creationId xmlns:a16="http://schemas.microsoft.com/office/drawing/2014/main" id="{A5654829-B0B1-4796-ABAE-36CC2FD77FBC}"/>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8401A176-41FC-4F26-9CC0-C4BDE55A97FD}"/>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77" name="Group 76">
            <a:extLst>
              <a:ext uri="{FF2B5EF4-FFF2-40B4-BE49-F238E27FC236}">
                <a16:creationId xmlns:a16="http://schemas.microsoft.com/office/drawing/2014/main" id="{E955A1B5-DD57-4242-9E8B-D3B78E305176}"/>
              </a:ext>
            </a:extLst>
          </p:cNvPr>
          <p:cNvGrpSpPr/>
          <p:nvPr/>
        </p:nvGrpSpPr>
        <p:grpSpPr>
          <a:xfrm>
            <a:off x="6186154" y="3657600"/>
            <a:ext cx="1794809" cy="2306154"/>
            <a:chOff x="5331213" y="1774882"/>
            <a:chExt cx="1794809" cy="2306154"/>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BD22EF3-3957-4581-81F7-6DF6B0E59B15}"/>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78" name="Rectangle: Rounded Corners 77">
                  <a:extLst>
                    <a:ext uri="{FF2B5EF4-FFF2-40B4-BE49-F238E27FC236}">
                      <a16:creationId xmlns:a16="http://schemas.microsoft.com/office/drawing/2014/main" id="{3BD22EF3-3957-4581-81F7-6DF6B0E59B15}"/>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11"/>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48191A91-9D42-438D-ADE6-28559ED2A060}"/>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372A81-26E5-4170-AB71-97C1221A7378}"/>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80" name="TextBox 79">
                  <a:extLst>
                    <a:ext uri="{FF2B5EF4-FFF2-40B4-BE49-F238E27FC236}">
                      <a16:creationId xmlns:a16="http://schemas.microsoft.com/office/drawing/2014/main" id="{4B372A81-26E5-4170-AB71-97C1221A7378}"/>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2"/>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ADEA83-AA78-41D6-B5D1-6A7C4CD608EA}"/>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81" name="TextBox 80">
                  <a:extLst>
                    <a:ext uri="{FF2B5EF4-FFF2-40B4-BE49-F238E27FC236}">
                      <a16:creationId xmlns:a16="http://schemas.microsoft.com/office/drawing/2014/main" id="{31ADEA83-AA78-41D6-B5D1-6A7C4CD608EA}"/>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3"/>
                  <a:stretch>
                    <a:fillRect l="-5488" t="-8197" b="-24590"/>
                  </a:stretch>
                </a:blipFill>
              </p:spPr>
              <p:txBody>
                <a:bodyPr/>
                <a:lstStyle/>
                <a:p>
                  <a:r>
                    <a:rPr lang="en-SE">
                      <a:noFill/>
                    </a:rPr>
                    <a:t> </a:t>
                  </a:r>
                </a:p>
              </p:txBody>
            </p:sp>
          </mc:Fallback>
        </mc:AlternateContent>
        <p:cxnSp>
          <p:nvCxnSpPr>
            <p:cNvPr id="82" name="Straight Arrow Connector 81">
              <a:extLst>
                <a:ext uri="{FF2B5EF4-FFF2-40B4-BE49-F238E27FC236}">
                  <a16:creationId xmlns:a16="http://schemas.microsoft.com/office/drawing/2014/main" id="{0D928EC0-BA9E-407C-9C14-C463F91E0702}"/>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8102987-478A-4228-9997-EA825F0893BB}"/>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83" name="TextBox 82">
                  <a:extLst>
                    <a:ext uri="{FF2B5EF4-FFF2-40B4-BE49-F238E27FC236}">
                      <a16:creationId xmlns:a16="http://schemas.microsoft.com/office/drawing/2014/main" id="{F8102987-478A-4228-9997-EA825F0893BB}"/>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4"/>
                  <a:stretch>
                    <a:fillRect l="-3147" t="-10000" r="-350" b="-26667"/>
                  </a:stretch>
                </a:blipFill>
              </p:spPr>
              <p:txBody>
                <a:bodyPr/>
                <a:lstStyle/>
                <a:p>
                  <a:r>
                    <a:rPr lang="en-SE">
                      <a:noFill/>
                    </a:rPr>
                    <a:t> </a:t>
                  </a:r>
                </a:p>
              </p:txBody>
            </p:sp>
          </mc:Fallback>
        </mc:AlternateContent>
        <p:cxnSp>
          <p:nvCxnSpPr>
            <p:cNvPr id="84" name="Straight Arrow Connector 83">
              <a:extLst>
                <a:ext uri="{FF2B5EF4-FFF2-40B4-BE49-F238E27FC236}">
                  <a16:creationId xmlns:a16="http://schemas.microsoft.com/office/drawing/2014/main" id="{CEB94166-9B93-4FD2-AD3B-6E66A80988D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85" name="Table 63">
            <a:extLst>
              <a:ext uri="{FF2B5EF4-FFF2-40B4-BE49-F238E27FC236}">
                <a16:creationId xmlns:a16="http://schemas.microsoft.com/office/drawing/2014/main" id="{5972C3EA-5634-467D-8187-379D0605C119}"/>
              </a:ext>
            </a:extLst>
          </p:cNvPr>
          <p:cNvGraphicFramePr>
            <a:graphicFrameLocks/>
          </p:cNvGraphicFramePr>
          <p:nvPr>
            <p:extLst>
              <p:ext uri="{D42A27DB-BD31-4B8C-83A1-F6EECF244321}">
                <p14:modId xmlns:p14="http://schemas.microsoft.com/office/powerpoint/2010/main" val="2425698814"/>
              </p:ext>
            </p:extLst>
          </p:nvPr>
        </p:nvGraphicFramePr>
        <p:xfrm>
          <a:off x="1631461" y="6336868"/>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5420550-F481-40CA-8B38-45FF2035F094}"/>
                  </a:ext>
                </a:extLst>
              </p:cNvPr>
              <p:cNvSpPr txBox="1"/>
              <p:nvPr/>
            </p:nvSpPr>
            <p:spPr>
              <a:xfrm>
                <a:off x="3593960" y="5680377"/>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86" name="TextBox 85">
                <a:extLst>
                  <a:ext uri="{FF2B5EF4-FFF2-40B4-BE49-F238E27FC236}">
                    <a16:creationId xmlns:a16="http://schemas.microsoft.com/office/drawing/2014/main" id="{75420550-F481-40CA-8B38-45FF2035F094}"/>
                  </a:ext>
                </a:extLst>
              </p:cNvPr>
              <p:cNvSpPr txBox="1">
                <a:spLocks noRot="1" noChangeAspect="1" noMove="1" noResize="1" noEditPoints="1" noAdjustHandles="1" noChangeArrowheads="1" noChangeShapeType="1" noTextEdit="1"/>
              </p:cNvSpPr>
              <p:nvPr/>
            </p:nvSpPr>
            <p:spPr>
              <a:xfrm>
                <a:off x="3593960" y="5680377"/>
                <a:ext cx="2259658" cy="646331"/>
              </a:xfrm>
              <a:prstGeom prst="rect">
                <a:avLst/>
              </a:prstGeom>
              <a:blipFill>
                <a:blip r:embed="rId15"/>
                <a:stretch>
                  <a:fillRect t="-5660" b="-7547"/>
                </a:stretch>
              </a:blipFill>
            </p:spPr>
            <p:txBody>
              <a:bodyPr/>
              <a:lstStyle/>
              <a:p>
                <a:r>
                  <a:rPr lang="en-SE">
                    <a:noFill/>
                  </a:rPr>
                  <a:t> </a:t>
                </a:r>
              </a:p>
            </p:txBody>
          </p:sp>
        </mc:Fallback>
      </mc:AlternateContent>
      <p:sp>
        <p:nvSpPr>
          <p:cNvPr id="87" name="Rectangle 86">
            <a:extLst>
              <a:ext uri="{FF2B5EF4-FFF2-40B4-BE49-F238E27FC236}">
                <a16:creationId xmlns:a16="http://schemas.microsoft.com/office/drawing/2014/main" id="{3C5D8ACE-4F32-4140-A2CB-0FD5151D8257}"/>
              </a:ext>
            </a:extLst>
          </p:cNvPr>
          <p:cNvSpPr/>
          <p:nvPr/>
        </p:nvSpPr>
        <p:spPr bwMode="auto">
          <a:xfrm>
            <a:off x="1298757" y="3680612"/>
            <a:ext cx="2189189" cy="304313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0623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PI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2"/>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3"/>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534080"/>
              </a:xfrm>
            </p:spPr>
            <p:txBody>
              <a:bodyPr>
                <a:normAutofit fontScale="62500" lnSpcReduction="20000"/>
              </a:bodyPr>
              <a:lstStyle/>
              <a:p>
                <a:r>
                  <a:rPr lang="en-US" dirty="0"/>
                  <a:t>Obtain optimal value function by solving Bellman Opt. Equation for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534080"/>
              </a:xfrm>
              <a:blipFill>
                <a:blip r:embed="rId2"/>
                <a:stretch>
                  <a:fillRect l="-667" t="-5976" r="-889" b="-398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228600" y="2713866"/>
            <a:ext cx="8686800" cy="4023858"/>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2218300"/>
              </a:xfrm>
            </p:spPr>
            <p:txBody>
              <a:bodyPr>
                <a:normAutofit fontScale="55000" lnSpcReduction="2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2218300"/>
              </a:xfrm>
              <a:blipFill>
                <a:blip r:embed="rId2"/>
                <a:stretch>
                  <a:fillRect l="-444"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55B14983-9C64-4902-B85C-F7C7754395F1}"/>
              </a:ext>
            </a:extLst>
          </p:cNvPr>
          <p:cNvPicPr>
            <a:picLocks noChangeAspect="1"/>
          </p:cNvPicPr>
          <p:nvPr/>
        </p:nvPicPr>
        <p:blipFill>
          <a:blip r:embed="rId3"/>
          <a:stretch>
            <a:fillRect/>
          </a:stretch>
        </p:blipFill>
        <p:spPr>
          <a:xfrm>
            <a:off x="752293" y="3315617"/>
            <a:ext cx="2117564" cy="3465826"/>
          </a:xfrm>
          <a:prstGeom prst="rect">
            <a:avLst/>
          </a:prstGeom>
        </p:spPr>
      </p:pic>
      <p:pic>
        <p:nvPicPr>
          <p:cNvPr id="7" name="Picture 6">
            <a:extLst>
              <a:ext uri="{FF2B5EF4-FFF2-40B4-BE49-F238E27FC236}">
                <a16:creationId xmlns:a16="http://schemas.microsoft.com/office/drawing/2014/main" id="{8767D227-4714-4BC3-A82E-8891128B400D}"/>
              </a:ext>
            </a:extLst>
          </p:cNvPr>
          <p:cNvPicPr>
            <a:picLocks noChangeAspect="1"/>
          </p:cNvPicPr>
          <p:nvPr/>
        </p:nvPicPr>
        <p:blipFill>
          <a:blip r:embed="rId4"/>
          <a:stretch>
            <a:fillRect/>
          </a:stretch>
        </p:blipFill>
        <p:spPr>
          <a:xfrm>
            <a:off x="2971800" y="3722014"/>
            <a:ext cx="5105400" cy="2861348"/>
          </a:xfrm>
          <a:prstGeom prst="rect">
            <a:avLst/>
          </a:prstGeom>
        </p:spPr>
      </p:pic>
      <p:pic>
        <p:nvPicPr>
          <p:cNvPr id="10" name="Picture 9">
            <a:extLst>
              <a:ext uri="{FF2B5EF4-FFF2-40B4-BE49-F238E27FC236}">
                <a16:creationId xmlns:a16="http://schemas.microsoft.com/office/drawing/2014/main" id="{4399D3EA-C7CA-4C4C-82D6-378B5D5435FB}"/>
              </a:ext>
            </a:extLst>
          </p:cNvPr>
          <p:cNvPicPr>
            <a:picLocks noChangeAspect="1"/>
          </p:cNvPicPr>
          <p:nvPr/>
        </p:nvPicPr>
        <p:blipFill>
          <a:blip r:embed="rId5"/>
          <a:stretch>
            <a:fillRect/>
          </a:stretch>
        </p:blipFill>
        <p:spPr>
          <a:xfrm>
            <a:off x="5965397" y="3307027"/>
            <a:ext cx="3102403" cy="1628178"/>
          </a:xfrm>
          <a:prstGeom prst="rect">
            <a:avLst/>
          </a:prstGeom>
        </p:spPr>
      </p:pic>
    </p:spTree>
    <p:extLst>
      <p:ext uri="{BB962C8B-B14F-4D97-AF65-F5344CB8AC3E}">
        <p14:creationId xmlns:p14="http://schemas.microsoft.com/office/powerpoint/2010/main" val="12690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dirty="0"/>
              <a:t>PI vs. VI: Computational Complexity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0" y="1295400"/>
                <a:ext cx="7947657" cy="5562600"/>
              </a:xfrm>
            </p:spPr>
            <p:txBody>
              <a:bodyPr>
                <a:normAutofit fontScale="62500" lnSpcReduction="20000"/>
              </a:bodyPr>
              <a:lstStyle/>
              <a:p>
                <a:r>
                  <a:rPr lang="en-US" dirty="0"/>
                  <a:t>An MDP with a single state </a:t>
                </a:r>
                <a14:m>
                  <m:oMath xmlns:m="http://schemas.openxmlformats.org/officeDocument/2006/math">
                    <m:r>
                      <a:rPr lang="en-US" b="0" i="1" smtClean="0">
                        <a:latin typeface="Cambria Math" panose="02040503050406030204" pitchFamily="18" charset="0"/>
                      </a:rPr>
                      <m:t>𝑠</m:t>
                    </m:r>
                  </m:oMath>
                </a14:m>
                <a:r>
                  <a:rPr lang="en-US" dirty="0"/>
                  <a:t> and single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 </m:t>
                    </m:r>
                    <m:r>
                      <a:rPr lang="en-US" b="0" i="1" smtClean="0">
                        <a:latin typeface="Cambria Math" panose="02040503050406030204" pitchFamily="18" charset="0"/>
                      </a:rPr>
                      <m:t>𝛾</m:t>
                    </m:r>
                    <m:r>
                      <a:rPr lang="en-US" b="0" i="1" smtClean="0">
                        <a:latin typeface="Cambria Math" panose="02040503050406030204" pitchFamily="18" charset="0"/>
                      </a:rPr>
                      <m:t>=0.9</m:t>
                    </m:r>
                  </m:oMath>
                </a14:m>
                <a:endParaRPr lang="en-US" dirty="0"/>
              </a:p>
              <a:p>
                <a:r>
                  <a:rPr lang="en-US" dirty="0"/>
                  <a:t>From definition: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r>
                      <a:rPr lang="en-US" b="0" i="1" smtClean="0">
                        <a:latin typeface="Cambria Math" panose="02040503050406030204" pitchFamily="18" charset="0"/>
                      </a:rPr>
                      <m:t>=10</m:t>
                    </m:r>
                  </m:oMath>
                </a14:m>
                <a:endParaRPr lang="en-US" b="0" dirty="0"/>
              </a:p>
              <a:p>
                <a:r>
                  <a:rPr lang="en-US" dirty="0"/>
                  <a:t>Policy Iteration:</a:t>
                </a:r>
              </a:p>
              <a:p>
                <a:pPr lvl="1"/>
                <a:r>
                  <a:rPr lang="en-US" dirty="0"/>
                  <a:t>Policy Evaluation:</a:t>
                </a:r>
                <a:endParaRPr lang="en-US" b="0" dirty="0"/>
              </a:p>
              <a:p>
                <a:pPr lvl="1"/>
                <a:r>
                  <a:rPr lang="en-US" dirty="0"/>
                  <a:t>Start with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𝑎</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=10</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b="0" i="1" smtClean="0">
                        <a:latin typeface="Cambria Math" panose="02040503050406030204" pitchFamily="18" charset="0"/>
                      </a:rPr>
                      <m:t>=</m:t>
                    </m:r>
                    <m:r>
                      <a:rPr lang="en-US" i="1">
                        <a:latin typeface="Cambria Math" panose="02040503050406030204" pitchFamily="18" charset="0"/>
                      </a:rPr>
                      <m:t>1+0.9⋅10=10</m:t>
                    </m:r>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is now stable (there is only one possible action </a:t>
                </a:r>
                <a14:m>
                  <m:oMath xmlns:m="http://schemas.openxmlformats.org/officeDocument/2006/math">
                    <m:r>
                      <a:rPr lang="en-US" b="0" i="1" smtClean="0">
                        <a:latin typeface="Cambria Math" panose="02040503050406030204" pitchFamily="18" charset="0"/>
                      </a:rPr>
                      <m:t>𝑎</m:t>
                    </m:r>
                  </m:oMath>
                </a14:m>
                <a:r>
                  <a:rPr lang="en-US" dirty="0"/>
                  <a:t>).</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=10</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b="0" i="1" smtClean="0">
                        <a:latin typeface="Cambria Math" panose="02040503050406030204" pitchFamily="18" charset="0"/>
                      </a:rPr>
                      <m:t>=1+0.9⋅10=10</m:t>
                    </m:r>
                  </m:oMath>
                </a14:m>
                <a:endParaRPr lang="en-US" dirty="0"/>
              </a:p>
              <a:p>
                <a:pPr lvl="1"/>
                <a:r>
                  <a:rPr lang="en-US" b="0" dirty="0"/>
                  <a:t>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 </m:t>
                    </m:r>
                  </m:oMath>
                </a14:m>
                <a:r>
                  <a:rPr lang="en-US" dirty="0"/>
                  <a:t>is now stable, so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(since there is only one possible action </a:t>
                </a:r>
                <a14:m>
                  <m:oMath xmlns:m="http://schemas.openxmlformats.org/officeDocument/2006/math">
                    <m:r>
                      <a:rPr lang="en-US" i="1">
                        <a:latin typeface="Cambria Math" panose="02040503050406030204" pitchFamily="18" charset="0"/>
                      </a:rPr>
                      <m:t>𝑎</m:t>
                    </m:r>
                  </m:oMath>
                </a14:m>
                <a:r>
                  <a:rPr lang="en-US" dirty="0"/>
                  <a:t>).</a:t>
                </a:r>
              </a:p>
            </p:txBody>
          </p:sp>
        </mc:Choice>
        <mc:Fallback>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0" y="1295400"/>
                <a:ext cx="7947657" cy="5562600"/>
              </a:xfrm>
              <a:blipFill>
                <a:blip r:embed="rId3"/>
                <a:stretch>
                  <a:fillRect l="-690" t="-16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22B9-3AA7-4A0B-8BD5-3714DF1F4630}"/>
              </a:ext>
            </a:extLst>
          </p:cNvPr>
          <p:cNvSpPr>
            <a:spLocks noGrp="1"/>
          </p:cNvSpPr>
          <p:nvPr>
            <p:ph type="title"/>
          </p:nvPr>
        </p:nvSpPr>
        <p:spPr>
          <a:xfrm>
            <a:off x="457200" y="23019"/>
            <a:ext cx="8229600" cy="868362"/>
          </a:xfrm>
        </p:spPr>
        <p:txBody>
          <a:bodyPr/>
          <a:lstStyle/>
          <a:p>
            <a:r>
              <a:rPr lang="en-US" dirty="0"/>
              <a:t>Overview of RL Algorithms</a:t>
            </a:r>
            <a:endParaRPr lang="en-SE" dirty="0"/>
          </a:p>
        </p:txBody>
      </p:sp>
      <p:sp>
        <p:nvSpPr>
          <p:cNvPr id="3" name="Content Placeholder 2">
            <a:extLst>
              <a:ext uri="{FF2B5EF4-FFF2-40B4-BE49-F238E27FC236}">
                <a16:creationId xmlns:a16="http://schemas.microsoft.com/office/drawing/2014/main" id="{735FEDD3-5FB9-4CC7-992D-F9BE071E790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89503507-72F0-4259-A0F7-D653C1FAB899}"/>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1026" name="Picture 2">
            <a:extLst>
              <a:ext uri="{FF2B5EF4-FFF2-40B4-BE49-F238E27FC236}">
                <a16:creationId xmlns:a16="http://schemas.microsoft.com/office/drawing/2014/main" id="{8E44673F-5C18-41D2-8B92-5009A88FF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0358"/>
            <a:ext cx="9144000" cy="46656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127346-F634-4E1B-BDB9-6351B1CB6C54}"/>
              </a:ext>
            </a:extLst>
          </p:cNvPr>
          <p:cNvPicPr>
            <a:picLocks noChangeAspect="1"/>
          </p:cNvPicPr>
          <p:nvPr/>
        </p:nvPicPr>
        <p:blipFill>
          <a:blip r:embed="rId3"/>
          <a:stretch>
            <a:fillRect/>
          </a:stretch>
        </p:blipFill>
        <p:spPr>
          <a:xfrm>
            <a:off x="0" y="1066801"/>
            <a:ext cx="2998297" cy="2819400"/>
          </a:xfrm>
          <a:prstGeom prst="rect">
            <a:avLst/>
          </a:prstGeom>
        </p:spPr>
      </p:pic>
    </p:spTree>
    <p:extLst>
      <p:ext uri="{BB962C8B-B14F-4D97-AF65-F5344CB8AC3E}">
        <p14:creationId xmlns:p14="http://schemas.microsoft.com/office/powerpoint/2010/main" val="12030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solidFill>
                  <a:srgbClr val="C00000"/>
                </a:solidFill>
              </a:rPr>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a:t>
                </a:r>
                <a:r>
                  <a:rPr lang="en-US" dirty="0" err="1"/>
                  <a:t>i</a:t>
                </a:r>
                <a:r>
                  <a:rPr lang="en-US" dirty="0"/>
                  <a:t>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47500" lnSpcReduction="20000"/>
              </a:bodyPr>
              <a:lstStyle/>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 </m:t>
                    </m:r>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US" i="1" dirty="0">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222" t="-4040"/>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Tree>
    <p:extLst>
      <p:ext uri="{BB962C8B-B14F-4D97-AF65-F5344CB8AC3E}">
        <p14:creationId xmlns:p14="http://schemas.microsoft.com/office/powerpoint/2010/main" val="2295663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15823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6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625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741" t="-5628"/>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Tree>
    <p:extLst>
      <p:ext uri="{BB962C8B-B14F-4D97-AF65-F5344CB8AC3E}">
        <p14:creationId xmlns:p14="http://schemas.microsoft.com/office/powerpoint/2010/main" val="1683417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=−1+10=9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=−1−10=−11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3720556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solidFill>
                  <a:srgbClr val="C00000"/>
                </a:solidFill>
              </a:rPr>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00034"/>
              </a:xfrm>
            </p:spPr>
            <p:txBody>
              <a:bodyPr>
                <a:normAutofit fontScale="40000" lnSpcReduction="20000"/>
              </a:bodyPr>
              <a:lstStyle/>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(−4+3.0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+1.0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altLang="zh-CN" dirty="0">
                    <a:ea typeface="ＭＳ Ｐゴシック" pitchFamily="34" charset="-128"/>
                  </a:rPr>
                  <a:t>Solution:</a:t>
                </a:r>
              </a:p>
              <a:p>
                <a:pPr lvl="1"/>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00034"/>
              </a:xfrm>
              <a:blipFill>
                <a:blip r:embed="rId3"/>
                <a:stretch>
                  <a:fillRect l="-74" t="-2979"/>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sp>
        <p:nvSpPr>
          <p:cNvPr id="12" name="Isosceles Triangle 11">
            <a:extLst>
              <a:ext uri="{FF2B5EF4-FFF2-40B4-BE49-F238E27FC236}">
                <a16:creationId xmlns:a16="http://schemas.microsoft.com/office/drawing/2014/main" id="{2515264D-9894-4F1E-86B8-DC49A16617D7}"/>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E2DF7431-734B-40DC-9EBA-4EE3006D2C57}"/>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B1D78803-6E7D-4052-80B7-1AAA6A7FA6F0}"/>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D08B3397-AF3A-49AE-9313-E0974CD1E015}"/>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a:extLst>
              <a:ext uri="{FF2B5EF4-FFF2-40B4-BE49-F238E27FC236}">
                <a16:creationId xmlns:a16="http://schemas.microsoft.com/office/drawing/2014/main" id="{C5F554E3-4D3E-43D2-8197-59C1DEED7C2D}"/>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Isosceles Triangle 24">
            <a:extLst>
              <a:ext uri="{FF2B5EF4-FFF2-40B4-BE49-F238E27FC236}">
                <a16:creationId xmlns:a16="http://schemas.microsoft.com/office/drawing/2014/main" id="{CFF4269F-52FD-4C6E-9C2F-B5ED958DAB9F}"/>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8D8CC8AA-BDE5-468B-BB06-702CEC839F92}"/>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2A9E6095-89C0-4004-BD14-3E0B8B777F95}"/>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7A769A59-1783-4420-A76C-96D8E8D6CF9D}"/>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86442616-B08D-4D48-B972-DEFB061A4E18}"/>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15BB866B-5949-47AF-89AC-5201EDB5A261}"/>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spTree>
    <p:extLst>
      <p:ext uri="{BB962C8B-B14F-4D97-AF65-F5344CB8AC3E}">
        <p14:creationId xmlns:p14="http://schemas.microsoft.com/office/powerpoint/2010/main" val="57686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722034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4150862"/>
              </a:xfrm>
            </p:spPr>
            <p:txBody>
              <a:bodyPr>
                <a:normAutofit fontScale="625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+0.1</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−10</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a:t>
                </a:r>
              </a:p>
              <a:p>
                <a:pPr lvl="1"/>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3, 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4150862"/>
              </a:xfrm>
              <a:blipFill>
                <a:blip r:embed="rId3"/>
                <a:stretch>
                  <a:fillRect l="-724" t="-5727" b="-1615"/>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spTree>
    <p:extLst>
      <p:ext uri="{BB962C8B-B14F-4D97-AF65-F5344CB8AC3E}">
        <p14:creationId xmlns:p14="http://schemas.microsoft.com/office/powerpoint/2010/main" val="78436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219199"/>
                <a:ext cx="8534400" cy="54102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dirty="0"/>
                  <a:t>e.g., for driving task, current vehicle position </a:t>
                </a:r>
                <a14:m>
                  <m:oMath xmlns:m="http://schemas.openxmlformats.org/officeDocument/2006/math">
                    <m:r>
                      <a:rPr lang="en-US" b="1" i="1" smtClean="0">
                        <a:latin typeface="Cambria Math" panose="02040503050406030204" pitchFamily="18" charset="0"/>
                      </a:rPr>
                      <m:t>𝒙</m:t>
                    </m:r>
                  </m:oMath>
                </a14:m>
                <a:r>
                  <a:rPr lang="en-US" dirty="0"/>
                  <a:t> as the state does not satisfy the Markov property, since the next state depends on not only </a:t>
                </a:r>
                <a14:m>
                  <m:oMath xmlns:m="http://schemas.openxmlformats.org/officeDocument/2006/math">
                    <m:r>
                      <a:rPr lang="en-US" b="1" i="1">
                        <a:latin typeface="Cambria Math" panose="02040503050406030204" pitchFamily="18" charset="0"/>
                      </a:rPr>
                      <m:t>𝒙</m:t>
                    </m:r>
                  </m:oMath>
                </a14:m>
                <a:r>
                  <a:rPr lang="en-US" dirty="0"/>
                  <a:t>, but also velocity </a:t>
                </a:r>
                <a14:m>
                  <m:oMath xmlns:m="http://schemas.openxmlformats.org/officeDocument/2006/math">
                    <m:acc>
                      <m:accPr>
                        <m:chr m:val="̇"/>
                        <m:ctrlPr>
                          <a:rPr lang="en-US" b="1" i="1" smtClean="0">
                            <a:latin typeface="Cambria Math" panose="02040503050406030204" pitchFamily="18" charset="0"/>
                          </a:rPr>
                        </m:ctrlPr>
                      </m:accPr>
                      <m:e>
                        <m:r>
                          <a:rPr lang="en-US" b="1" i="1">
                            <a:latin typeface="Cambria Math" panose="02040503050406030204" pitchFamily="18" charset="0"/>
                          </a:rPr>
                          <m:t>𝒙</m:t>
                        </m:r>
                      </m:e>
                    </m:acc>
                  </m:oMath>
                </a14:m>
                <a:r>
                  <a:rPr lang="en-US" dirty="0"/>
                  <a:t>, acceleration </a:t>
                </a:r>
                <a14:m>
                  <m:oMath xmlns:m="http://schemas.openxmlformats.org/officeDocument/2006/math">
                    <m:acc>
                      <m:accPr>
                        <m:chr m:val="̈"/>
                        <m:ctrlPr>
                          <a:rPr lang="en-US" b="1" i="1" smtClean="0">
                            <a:latin typeface="Cambria Math" panose="02040503050406030204" pitchFamily="18" charset="0"/>
                          </a:rPr>
                        </m:ctrlPr>
                      </m:accPr>
                      <m:e>
                        <m:r>
                          <a:rPr lang="en-US" b="1" i="1">
                            <a:latin typeface="Cambria Math" panose="02040503050406030204" pitchFamily="18" charset="0"/>
                          </a:rPr>
                          <m:t>𝒙</m:t>
                        </m:r>
                      </m:e>
                    </m:acc>
                  </m:oMath>
                </a14:m>
                <a:r>
                  <a:rPr lang="en-US" dirty="0"/>
                  <a:t>. If we redefine the state as vector </a:t>
                </a:r>
                <a14:m>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a:latin typeface="Cambria Math" panose="02040503050406030204" pitchFamily="18" charset="0"/>
                              </a:rPr>
                              <m:t>𝒙</m:t>
                            </m:r>
                            <m:r>
                              <a:rPr lang="en-US" b="1" i="1" smtClean="0">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b="1" i="1" smtClean="0">
                                <a:latin typeface="Cambria Math" panose="02040503050406030204" pitchFamily="18" charset="0"/>
                              </a:rPr>
                              <m:t>, </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e>
                        </m:d>
                      </m:e>
                      <m:sup>
                        <m:r>
                          <a:rPr lang="en-US" b="0" i="1" smtClean="0">
                            <a:latin typeface="Cambria Math" panose="02040503050406030204" pitchFamily="18" charset="0"/>
                          </a:rPr>
                          <m:t>𝑇</m:t>
                        </m:r>
                      </m:sup>
                    </m:sSup>
                  </m:oMath>
                </a14:m>
                <a:r>
                  <a:rPr lang="en-US"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219199"/>
                <a:ext cx="8534400" cy="5410201"/>
              </a:xfrm>
              <a:blipFill>
                <a:blip r:embed="rId3"/>
                <a:stretch>
                  <a:fillRect l="-786" t="-2928" r="-2000" b="-1464"/>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=6.53,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=−1+5.3=4.3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53=</m:t>
                    </m:r>
                    <m:r>
                      <a:rPr lang="en-US" b="0" i="1" smtClean="0">
                        <a:solidFill>
                          <a:srgbClr val="C00000"/>
                        </a:solidFill>
                        <a:latin typeface="Cambria Math" panose="02040503050406030204" pitchFamily="18" charset="0"/>
                        <a:ea typeface="ＭＳ Ｐゴシック" pitchFamily="34" charset="-128"/>
                      </a:rPr>
                      <m:t>5.53</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−1+6.53=</m:t>
                    </m:r>
                    <m:r>
                      <a:rPr lang="en-US" b="0" i="1" smtClean="0">
                        <a:solidFill>
                          <a:srgbClr val="C00000"/>
                        </a:solidFill>
                        <a:latin typeface="Cambria Math" panose="02040503050406030204" pitchFamily="18" charset="0"/>
                        <a:ea typeface="ＭＳ Ｐゴシック" pitchFamily="34" charset="-128"/>
                      </a:rPr>
                      <m:t>5.53</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61797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solidFill>
                  <a:srgbClr val="C00000"/>
                </a:solidFill>
              </a:rPr>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8,−1,−1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 8,−1,−1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spTree>
    <p:extLst>
      <p:ext uri="{BB962C8B-B14F-4D97-AF65-F5344CB8AC3E}">
        <p14:creationId xmlns:p14="http://schemas.microsoft.com/office/powerpoint/2010/main" val="3971122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2070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8, </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Value iteration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We can get the optimal policy:</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20700"/>
              </a:xfrm>
              <a:blipFill>
                <a:blip r:embed="rId3"/>
                <a:stretch>
                  <a:fillRect l="-278" t="-1331"/>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53</a:t>
            </a:fld>
            <a:endParaRPr lang="en-US" altLang="zh-CN" dirty="0"/>
          </a:p>
        </p:txBody>
      </p:sp>
      <p:graphicFrame>
        <p:nvGraphicFramePr>
          <p:cNvPr id="16" name="Table 15">
            <a:extLst>
              <a:ext uri="{FF2B5EF4-FFF2-40B4-BE49-F238E27FC236}">
                <a16:creationId xmlns:a16="http://schemas.microsoft.com/office/drawing/2014/main" id="{AC6801C1-0B4C-4FC2-A118-DCC3D76992AD}"/>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7" name="Rectangle 16">
            <a:extLst>
              <a:ext uri="{FF2B5EF4-FFF2-40B4-BE49-F238E27FC236}">
                <a16:creationId xmlns:a16="http://schemas.microsoft.com/office/drawing/2014/main" id="{63CE84D1-3454-41AE-AD3E-3971545FC5C2}"/>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Rectangle 19">
            <a:extLst>
              <a:ext uri="{FF2B5EF4-FFF2-40B4-BE49-F238E27FC236}">
                <a16:creationId xmlns:a16="http://schemas.microsoft.com/office/drawing/2014/main" id="{ABFE5E3C-0DBF-4509-851B-A6257A148971}"/>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D1401D2-E68C-4715-B680-E94889F6342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07AE01F0-FFB7-4EDE-8DBE-E93B4F067B40}"/>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824A9E49-178C-44B8-BAAC-CDB101935B87}"/>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36C1ACB-638D-4AC0-9681-0C4F1194FF3D}"/>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736C1ACB-638D-4AC0-9681-0C4F1194FF3D}"/>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0080DD-0CA0-4F77-AC23-B94438668304}"/>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D80080DD-0CA0-4F77-AC23-B94438668304}"/>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726711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solidFill>
                  <a:srgbClr val="C00000"/>
                </a:solidFill>
              </a:rPr>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=−1+.8⋅3.8+.1(−10)+.</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+.1(−10)+.1⋅</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smtClean="0">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(−10)+.1⋅0+.1⋅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4.56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3.02</m:t>
                            </m:r>
                          </m:e>
                        </m:d>
                      </m:e>
                    </m:func>
                    <m:r>
                      <a:rPr lang="en-US" i="1">
                        <a:latin typeface="Cambria Math" panose="02040503050406030204" pitchFamily="18" charset="0"/>
                      </a:rPr>
                      <m:t>=</m:t>
                    </m:r>
                    <m:r>
                      <a:rPr lang="en-US" b="0" i="1" smtClean="0">
                        <a:latin typeface="Cambria Math" panose="02040503050406030204" pitchFamily="18" charset="0"/>
                      </a:rPr>
                      <m:t>4.56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4.56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2.8, 4.56</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3.02, 3.02</m:t>
                            </m:r>
                          </m:e>
                        </m:d>
                      </m:e>
                    </m:func>
                    <m:r>
                      <a:rPr lang="en-US" i="1">
                        <a:latin typeface="Cambria Math" panose="02040503050406030204" pitchFamily="18" charset="0"/>
                      </a:rPr>
                      <m:t>=4.56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=−1+1.0⋅3.8=2.8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=−1+0.8⋅6+0.2⋅3.8=</m:t>
                    </m:r>
                    <m:r>
                      <a:rPr lang="en-US" b="0" i="1" smtClean="0">
                        <a:solidFill>
                          <a:srgbClr val="C00000"/>
                        </a:solidFill>
                        <a:latin typeface="Cambria Math" panose="02040503050406030204" pitchFamily="18" charset="0"/>
                        <a:ea typeface="ＭＳ Ｐゴシック" pitchFamily="34" charset="-128"/>
                      </a:rPr>
                      <m:t>4.56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3.02</m:t>
                    </m:r>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1</a:t>
                </a:r>
                <a:r>
                  <a:rPr lang="en-US" baseline="30000" dirty="0">
                    <a:ea typeface="ＭＳ Ｐゴシック" pitchFamily="34" charset="-128"/>
                  </a:rPr>
                  <a:t>st</a:t>
                </a:r>
                <a:r>
                  <a:rPr lang="en-US" dirty="0">
                    <a:ea typeface="ＭＳ Ｐゴシック" pitchFamily="34" charset="-128"/>
                  </a:rPr>
                  <a:t> sweep has converged, so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𝑞</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𝑞</m:t>
                        </m:r>
                      </m:e>
                      <m:sub>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latin typeface="Cambria Math" panose="02040503050406030204" pitchFamily="18" charset="0"/>
                      </a:rPr>
                      <m:t>;</m:t>
                    </m:r>
                    <m:r>
                      <a:rPr lang="en-US" i="1">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68" t="-7327"/>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5"/>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55</a:t>
            </a:fld>
            <a:endParaRPr lang="en-US" altLang="zh-CN" dirty="0"/>
          </a:p>
        </p:txBody>
      </p:sp>
    </p:spTree>
    <p:extLst>
      <p:ext uri="{BB962C8B-B14F-4D97-AF65-F5344CB8AC3E}">
        <p14:creationId xmlns:p14="http://schemas.microsoft.com/office/powerpoint/2010/main" val="4571236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=−1+0.8⋅0+0.1(−10)+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+0.1(−10)+0.1⋅0=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=−1+0.8⋅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+0.1⋅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−1, 3.8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−0.4, −0.4</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=−1+0.9⋅0+0.1⋅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=−1+0.8⋅6+0.2⋅0=3.8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Tree>
    <p:extLst>
      <p:ext uri="{BB962C8B-B14F-4D97-AF65-F5344CB8AC3E}">
        <p14:creationId xmlns:p14="http://schemas.microsoft.com/office/powerpoint/2010/main" val="3601909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=−1+.8⋅3.8+.1(−10)+.</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altLang="zh-CN"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+.1(−10)+.1⋅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ea typeface="ＭＳ Ｐゴシック" pitchFamily="34" charset="-128"/>
                      </a:rPr>
                      <m:t>𝑟</m:t>
                    </m:r>
                    <m:r>
                      <a:rPr lang="en-US" i="1">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d>
                      <m:dPr>
                        <m:ctrlPr>
                          <a:rPr lang="en-US" b="0"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−10</m:t>
                        </m:r>
                      </m:e>
                    </m:d>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10</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4.864</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.058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3.058</m:t>
                            </m:r>
                          </m:e>
                        </m:d>
                      </m:e>
                    </m:func>
                    <m:r>
                      <a:rPr lang="en-US" i="1">
                        <a:latin typeface="Cambria Math" panose="02040503050406030204" pitchFamily="18" charset="0"/>
                      </a:rPr>
                      <m:t>=</m:t>
                    </m:r>
                    <m:r>
                      <a:rPr lang="en-US" b="0" i="1" smtClean="0">
                        <a:latin typeface="Cambria Math" panose="02040503050406030204" pitchFamily="18" charset="0"/>
                      </a:rPr>
                      <m:t>4.864</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4.864</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.058</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2.8, 4.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4</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3.058 3.058</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r>
                      <a:rPr lang="en-US" b="0" i="1" smtClean="0">
                        <a:latin typeface="Cambria Math" panose="02040503050406030204" pitchFamily="18" charset="0"/>
                      </a:rPr>
                      <m:t>4</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=−1+1.0⋅3.8=2.8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+0.2⋅3.8=</m:t>
                    </m:r>
                    <m:r>
                      <a:rPr lang="en-US" b="0" i="1" smtClean="0">
                        <a:solidFill>
                          <a:srgbClr val="C00000"/>
                        </a:solidFill>
                        <a:latin typeface="Cambria Math" panose="02040503050406030204" pitchFamily="18" charset="0"/>
                        <a:ea typeface="ＭＳ Ｐゴシック" pitchFamily="34" charset="-128"/>
                      </a:rPr>
                      <m:t>4.864</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3.058</m:t>
                    </m:r>
                  </m:oMath>
                </a14:m>
                <a:endParaRPr lang="en-US" i="1" dirty="0">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57</a:t>
            </a:fld>
            <a:endParaRPr lang="en-US" altLang="zh-CN" dirty="0"/>
          </a:p>
        </p:txBody>
      </p:sp>
    </p:spTree>
    <p:extLst>
      <p:ext uri="{BB962C8B-B14F-4D97-AF65-F5344CB8AC3E}">
        <p14:creationId xmlns:p14="http://schemas.microsoft.com/office/powerpoint/2010/main" val="1413538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Value Iteration w. </a:t>
            </a:r>
            <a:r>
              <a:rPr lang="en-US" sz="3200" dirty="0" err="1"/>
              <a:t>Sto</a:t>
            </a:r>
            <a:r>
              <a:rPr lang="en-US" sz="3200" dirty="0"/>
              <a:t> Env: after Convergence</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0" y="938190"/>
                <a:ext cx="8712199" cy="2242063"/>
              </a:xfrm>
            </p:spPr>
            <p:txBody>
              <a:bodyPr>
                <a:normAutofit fontScale="55000" lnSpcReduction="200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 after 6 iterations (shown below), with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2"/>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0" y="938190"/>
                <a:ext cx="8712199" cy="2242063"/>
              </a:xfrm>
              <a:blipFill>
                <a:blip r:embed="rId2"/>
                <a:stretch>
                  <a:fillRect l="-420"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Content Placeholder 5">
            <a:extLst>
              <a:ext uri="{FF2B5EF4-FFF2-40B4-BE49-F238E27FC236}">
                <a16:creationId xmlns:a16="http://schemas.microsoft.com/office/drawing/2014/main" id="{DB9B6701-AD1F-46A7-8206-16BB21A355F8}"/>
              </a:ext>
            </a:extLst>
          </p:cNvPr>
          <p:cNvPicPr>
            <a:picLocks noChangeAspect="1"/>
          </p:cNvPicPr>
          <p:nvPr/>
        </p:nvPicPr>
        <p:blipFill>
          <a:blip r:embed="rId3"/>
          <a:stretch>
            <a:fillRect/>
          </a:stretch>
        </p:blipFill>
        <p:spPr bwMode="auto">
          <a:xfrm>
            <a:off x="3352800" y="3124200"/>
            <a:ext cx="2527430" cy="1835244"/>
          </a:xfrm>
          <a:prstGeom prst="rect">
            <a:avLst/>
          </a:prstGeom>
          <a:noFill/>
          <a:ln w="9525">
            <a:noFill/>
            <a:miter lim="800000"/>
            <a:headEnd/>
            <a:tailEnd/>
          </a:ln>
        </p:spPr>
      </p:pic>
      <p:pic>
        <p:nvPicPr>
          <p:cNvPr id="6" name="Picture 5">
            <a:extLst>
              <a:ext uri="{FF2B5EF4-FFF2-40B4-BE49-F238E27FC236}">
                <a16:creationId xmlns:a16="http://schemas.microsoft.com/office/drawing/2014/main" id="{13F3EBBA-437C-4F26-B59D-48EA0377FBEE}"/>
              </a:ext>
            </a:extLst>
          </p:cNvPr>
          <p:cNvPicPr>
            <a:picLocks noChangeAspect="1"/>
          </p:cNvPicPr>
          <p:nvPr/>
        </p:nvPicPr>
        <p:blipFill>
          <a:blip r:embed="rId4"/>
          <a:stretch>
            <a:fillRect/>
          </a:stretch>
        </p:blipFill>
        <p:spPr>
          <a:xfrm>
            <a:off x="482599" y="3150603"/>
            <a:ext cx="2400423" cy="1828894"/>
          </a:xfrm>
          <a:prstGeom prst="rect">
            <a:avLst/>
          </a:prstGeom>
        </p:spPr>
      </p:pic>
      <p:pic>
        <p:nvPicPr>
          <p:cNvPr id="7" name="Picture 6">
            <a:extLst>
              <a:ext uri="{FF2B5EF4-FFF2-40B4-BE49-F238E27FC236}">
                <a16:creationId xmlns:a16="http://schemas.microsoft.com/office/drawing/2014/main" id="{E9EEE47D-4C34-4551-BC0B-17934F84AE1F}"/>
              </a:ext>
            </a:extLst>
          </p:cNvPr>
          <p:cNvPicPr>
            <a:picLocks noChangeAspect="1"/>
          </p:cNvPicPr>
          <p:nvPr/>
        </p:nvPicPr>
        <p:blipFill>
          <a:blip r:embed="rId5"/>
          <a:stretch>
            <a:fillRect/>
          </a:stretch>
        </p:blipFill>
        <p:spPr>
          <a:xfrm>
            <a:off x="6105145" y="3125202"/>
            <a:ext cx="2432175" cy="1854295"/>
          </a:xfrm>
          <a:prstGeom prst="rect">
            <a:avLst/>
          </a:prstGeom>
        </p:spPr>
      </p:pic>
      <p:pic>
        <p:nvPicPr>
          <p:cNvPr id="8" name="Picture 7">
            <a:extLst>
              <a:ext uri="{FF2B5EF4-FFF2-40B4-BE49-F238E27FC236}">
                <a16:creationId xmlns:a16="http://schemas.microsoft.com/office/drawing/2014/main" id="{33FC49DA-3675-46F6-8D99-7A5E0C2C313D}"/>
              </a:ext>
            </a:extLst>
          </p:cNvPr>
          <p:cNvPicPr>
            <a:picLocks noChangeAspect="1"/>
          </p:cNvPicPr>
          <p:nvPr/>
        </p:nvPicPr>
        <p:blipFill>
          <a:blip r:embed="rId6"/>
          <a:stretch>
            <a:fillRect/>
          </a:stretch>
        </p:blipFill>
        <p:spPr>
          <a:xfrm>
            <a:off x="604742" y="4947545"/>
            <a:ext cx="2419474" cy="1886047"/>
          </a:xfrm>
          <a:prstGeom prst="rect">
            <a:avLst/>
          </a:prstGeom>
        </p:spPr>
      </p:pic>
      <p:pic>
        <p:nvPicPr>
          <p:cNvPr id="9" name="Picture 8">
            <a:extLst>
              <a:ext uri="{FF2B5EF4-FFF2-40B4-BE49-F238E27FC236}">
                <a16:creationId xmlns:a16="http://schemas.microsoft.com/office/drawing/2014/main" id="{CA3ADBF1-0CED-4807-AE82-59A46231B657}"/>
              </a:ext>
            </a:extLst>
          </p:cNvPr>
          <p:cNvPicPr>
            <a:picLocks noChangeAspect="1"/>
          </p:cNvPicPr>
          <p:nvPr/>
        </p:nvPicPr>
        <p:blipFill>
          <a:blip r:embed="rId7"/>
          <a:stretch>
            <a:fillRect/>
          </a:stretch>
        </p:blipFill>
        <p:spPr>
          <a:xfrm>
            <a:off x="3403603" y="4966222"/>
            <a:ext cx="2425825" cy="1828894"/>
          </a:xfrm>
          <a:prstGeom prst="rect">
            <a:avLst/>
          </a:prstGeom>
        </p:spPr>
      </p:pic>
      <p:pic>
        <p:nvPicPr>
          <p:cNvPr id="10" name="Picture 9">
            <a:extLst>
              <a:ext uri="{FF2B5EF4-FFF2-40B4-BE49-F238E27FC236}">
                <a16:creationId xmlns:a16="http://schemas.microsoft.com/office/drawing/2014/main" id="{CB857DB9-08C5-46B1-A5AC-73A786F7D2B1}"/>
              </a:ext>
            </a:extLst>
          </p:cNvPr>
          <p:cNvPicPr>
            <a:picLocks noChangeAspect="1"/>
          </p:cNvPicPr>
          <p:nvPr/>
        </p:nvPicPr>
        <p:blipFill>
          <a:blip r:embed="rId8"/>
          <a:stretch>
            <a:fillRect/>
          </a:stretch>
        </p:blipFill>
        <p:spPr>
          <a:xfrm>
            <a:off x="6105145" y="4947545"/>
            <a:ext cx="2603634" cy="1854295"/>
          </a:xfrm>
          <a:prstGeom prst="rect">
            <a:avLst/>
          </a:prstGeom>
        </p:spPr>
      </p:pic>
    </p:spTree>
    <p:extLst>
      <p:ext uri="{BB962C8B-B14F-4D97-AF65-F5344CB8AC3E}">
        <p14:creationId xmlns:p14="http://schemas.microsoft.com/office/powerpoint/2010/main" val="10615066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solidFill>
                  <a:srgbClr val="C00000"/>
                </a:solidFill>
              </a:rPr>
              <a:t>Model-based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60</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61</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600200"/>
              </a:xfrm>
            </p:spPr>
            <p:txBody>
              <a:bodyPr>
                <a:normAutofit fontScale="47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a:p>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You can remove all red nodes and draw a single transition between green nodes.</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600200"/>
              </a:xfrm>
              <a:blipFill>
                <a:blip r:embed="rId2"/>
                <a:stretch>
                  <a:fillRect l="-222" t="-342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3"/>
          <a:stretch>
            <a:fillRect/>
          </a:stretch>
        </p:blipFill>
        <p:spPr>
          <a:xfrm>
            <a:off x="2049354" y="2667000"/>
            <a:ext cx="5045291" cy="400408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average cross-track error (</a:t>
                </a:r>
                <a:r>
                  <a:rPr lang="en-US" sz="2000" dirty="0" err="1"/>
                  <a:t>cte</a:t>
                </a:r>
                <a:r>
                  <a:rPr lang="en-US" sz="2000" dirty="0"/>
                  <a:t>), computed at the end of each simulation episode, as sum of squares of </a:t>
                </a:r>
                <a:r>
                  <a:rPr lang="en-US" sz="2000" dirty="0" err="1"/>
                  <a:t>ctes</a:t>
                </a:r>
                <a:r>
                  <a:rPr lang="en-US" sz="2000" dirty="0"/>
                  <a:t> for N timesteps divided by N.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3259</TotalTime>
  <Words>10446</Words>
  <Application>Microsoft Office PowerPoint</Application>
  <PresentationFormat>On-screen Show (4:3)</PresentationFormat>
  <Paragraphs>1189</Paragraphs>
  <Slides>61</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cmmi10</vt:lpstr>
      <vt:lpstr>Helvetica Neue</vt:lpstr>
      <vt:lpstr>Palatino</vt:lpstr>
      <vt:lpstr>Arial</vt:lpstr>
      <vt:lpstr>Calibri</vt:lpstr>
      <vt:lpstr>Cambria Math</vt:lpstr>
      <vt:lpstr>Tahoma</vt:lpstr>
      <vt:lpstr>Default Design</vt:lpstr>
      <vt:lpstr>L7.1  MDP Planning</vt:lpstr>
      <vt:lpstr>Reinforcement Learning (RL)</vt:lpstr>
      <vt:lpstr>Model-Based vs. Model-Free</vt:lpstr>
      <vt:lpstr>Overview of RL Algorithms</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Discounting</vt:lpstr>
      <vt:lpstr>Discounting Example</vt:lpstr>
      <vt:lpstr>The Big Picture</vt:lpstr>
      <vt:lpstr>Known MDP</vt:lpstr>
      <vt:lpstr>Bellman Expectation Equations</vt:lpstr>
      <vt:lpstr>Bellman Optimality Equations</vt:lpstr>
      <vt:lpstr>Backup Diagrams</vt:lpstr>
      <vt:lpstr>v(s) vs. q(s,a)</vt:lpstr>
      <vt:lpstr>Policy Evaluation</vt:lpstr>
      <vt:lpstr>Simplfied Bellman Equations for Deterministic Env</vt:lpstr>
      <vt:lpstr>Grid World1: Policy Evaluation</vt:lpstr>
      <vt:lpstr>Iterative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PI Example</vt:lpstr>
      <vt:lpstr>Value Iteration</vt:lpstr>
      <vt:lpstr>Generalized Policy Iteration (GPI)</vt:lpstr>
      <vt:lpstr>PI vs. VI: Computational Complexity</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Value Iteration w. Det Env: 1st Iteration</vt:lpstr>
      <vt:lpstr>Value Iteration w. Det Env: 2nd Iteration</vt:lpstr>
      <vt:lpstr>MiniGW Example</vt:lpstr>
      <vt:lpstr>Value Iteration w. Sto Env: 2nd Iteration</vt:lpstr>
      <vt:lpstr>Value Iteration w. Sto Env: 1st Iteration</vt:lpstr>
      <vt:lpstr>Value Iteration w. Sto Env: 2nd Iteration</vt:lpstr>
      <vt:lpstr>Value Iteration w. Sto Env: after Convergence</vt:lpstr>
      <vt:lpstr>MiniGW Example</vt:lpstr>
      <vt:lpstr>Model-Based RL</vt:lpstr>
      <vt:lpstr>MiniGW: Model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175</cp:revision>
  <dcterms:created xsi:type="dcterms:W3CDTF">2020-05-13T19:01:03Z</dcterms:created>
  <dcterms:modified xsi:type="dcterms:W3CDTF">2021-05-17T11:56:13Z</dcterms:modified>
</cp:coreProperties>
</file>